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6"/>
  </p:notesMasterIdLst>
  <p:sldIdLst>
    <p:sldId id="367" r:id="rId2"/>
    <p:sldId id="419" r:id="rId3"/>
    <p:sldId id="409" r:id="rId4"/>
    <p:sldId id="369" r:id="rId5"/>
    <p:sldId id="414" r:id="rId6"/>
    <p:sldId id="415" r:id="rId7"/>
    <p:sldId id="416" r:id="rId8"/>
    <p:sldId id="417" r:id="rId9"/>
    <p:sldId id="385" r:id="rId10"/>
    <p:sldId id="412" r:id="rId11"/>
    <p:sldId id="413" r:id="rId12"/>
    <p:sldId id="410" r:id="rId13"/>
    <p:sldId id="422" r:id="rId14"/>
    <p:sldId id="423" r:id="rId15"/>
  </p:sldIdLst>
  <p:sldSz cx="9144000" cy="6858000" type="screen4x3"/>
  <p:notesSz cx="6797675" cy="9926638"/>
  <p:custDataLst>
    <p:tags r:id="rId17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81">
          <p15:clr>
            <a:srgbClr val="A4A3A4"/>
          </p15:clr>
        </p15:guide>
        <p15:guide id="2" pos="14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80A"/>
    <a:srgbClr val="3891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05" autoAdjust="0"/>
    <p:restoredTop sz="94610" autoAdjust="0"/>
  </p:normalViewPr>
  <p:slideViewPr>
    <p:cSldViewPr>
      <p:cViewPr varScale="1">
        <p:scale>
          <a:sx n="116" d="100"/>
          <a:sy n="116" d="100"/>
        </p:scale>
        <p:origin x="1530" y="108"/>
      </p:cViewPr>
      <p:guideLst>
        <p:guide orient="horz" pos="981"/>
        <p:guide pos="14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1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2A05F8C-7C8E-4C6A-862F-0AF7FC416B48}" type="datetimeFigureOut">
              <a:rPr lang="ru-RU"/>
              <a:pPr>
                <a:defRPr/>
              </a:pPr>
              <a:t>07.07.2015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166C364-8B86-47A3-AD3A-51B87C9E5BE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469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161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FDC642-54F2-4B18-9353-842548EABDBA}" type="slidenum">
              <a:rPr 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779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1732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457200" y="5781675"/>
            <a:ext cx="2679700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"/>
            <a:ext cx="8856000" cy="332655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42E14-941E-41B2-87F7-4D3B8000E628}" type="slidenum">
              <a:rPr lang="en-US"/>
              <a:pPr>
                <a:defRPr/>
              </a:pPr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263" name="Object 79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65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142875" y="4763"/>
            <a:ext cx="8855075" cy="2889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93279" name="Текст 12"/>
          <p:cNvSpPr>
            <a:spLocks noGrp="1"/>
          </p:cNvSpPr>
          <p:nvPr>
            <p:ph type="body" idx="1"/>
          </p:nvPr>
        </p:nvSpPr>
        <p:spPr bwMode="auto">
          <a:xfrm>
            <a:off x="142875" y="692150"/>
            <a:ext cx="8855075" cy="591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704263" y="6602413"/>
            <a:ext cx="430212" cy="255587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white">
                    <a:lumMod val="50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B367A1-E13D-4644-A392-7C1F52F0942D}" type="slidenum">
              <a:rPr lang="en-US"/>
              <a:pPr>
                <a:defRPr/>
              </a:pPr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5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b="1" kern="1200" cap="small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Calibri" pitchFamily="34" charset="0"/>
          <a:cs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Calibri" pitchFamily="34" charset="0"/>
          <a:cs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Calibri" pitchFamily="34" charset="0"/>
          <a:cs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Calibri" pitchFamily="34" charset="0"/>
          <a:cs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Calibri" pitchFamily="34" charset="0"/>
          <a:cs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Calibri" pitchFamily="34" charset="0"/>
          <a:cs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Calibri" pitchFamily="34" charset="0"/>
          <a:cs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Calibri" pitchFamily="34" charset="0"/>
          <a:cs typeface="Calibri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C32D2E"/>
        </a:buClr>
        <a:buFont typeface="Georgia" pitchFamily="18" charset="0"/>
        <a:buChar char="•"/>
        <a:defRPr sz="16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1600" kern="1200">
          <a:solidFill>
            <a:schemeClr val="accent2"/>
          </a:solidFill>
          <a:latin typeface="Calibri" pitchFamily="34" charset="0"/>
          <a:ea typeface="+mn-ea"/>
          <a:cs typeface="Calibri" pitchFamily="34" charset="0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accent1"/>
          </a:solidFill>
          <a:latin typeface="Calibri" pitchFamily="34" charset="0"/>
          <a:ea typeface="+mn-ea"/>
          <a:cs typeface="Calibri" pitchFamily="34" charset="0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accent1"/>
          </a:solidFill>
          <a:latin typeface="Calibri" pitchFamily="34" charset="0"/>
          <a:ea typeface="+mn-ea"/>
          <a:cs typeface="Calibri" pitchFamily="34" charset="0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C32D2E"/>
        </a:buClr>
        <a:buFont typeface="Georgia" pitchFamily="18" charset="0"/>
        <a:buChar char="▫"/>
        <a:defRPr sz="1200" kern="1200">
          <a:solidFill>
            <a:srgbClr val="C32D2E"/>
          </a:solidFill>
          <a:latin typeface="Calibri" pitchFamily="34" charset="0"/>
          <a:ea typeface="+mn-ea"/>
          <a:cs typeface="Calibri" pitchFamily="34" charset="0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5.bin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Заголовок 1"/>
          <p:cNvSpPr>
            <a:spLocks noGrp="1"/>
          </p:cNvSpPr>
          <p:nvPr>
            <p:ph type="ctrTitle"/>
          </p:nvPr>
        </p:nvSpPr>
        <p:spPr bwMode="auto">
          <a:xfrm>
            <a:off x="468313" y="1989138"/>
            <a:ext cx="8458200" cy="1727200"/>
          </a:xfrm>
        </p:spPr>
        <p:txBody>
          <a:bodyPr/>
          <a:lstStyle/>
          <a:p>
            <a:pPr algn="ctr" eaLnBrk="1" hangingPunct="1"/>
            <a:r>
              <a:rPr lang="uk-UA" sz="2800" cap="none" smtClean="0"/>
              <a:t>ОСНОВНІ ПОЛОЖЕННЯ ПРОЕКТУ ЗАКОНУ </a:t>
            </a:r>
            <a:br>
              <a:rPr lang="uk-UA" sz="2800" cap="none" smtClean="0"/>
            </a:br>
            <a:r>
              <a:rPr lang="uk-UA" sz="2800" cap="none" smtClean="0"/>
              <a:t>«ПРО РИНОК ЕЛЕКТРИЧНОЇ ЕНЕРГІЇ УКРАЇНИ»</a:t>
            </a:r>
            <a:endParaRPr lang="ru-RU" sz="2800" cap="none" smtClean="0"/>
          </a:p>
        </p:txBody>
      </p:sp>
      <p:sp>
        <p:nvSpPr>
          <p:cNvPr id="3" name="TextBox 2"/>
          <p:cNvSpPr txBox="1"/>
          <p:nvPr/>
        </p:nvSpPr>
        <p:spPr>
          <a:xfrm>
            <a:off x="3132138" y="6381750"/>
            <a:ext cx="2376487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03.07</a:t>
            </a:r>
            <a:r>
              <a:rPr lang="uk-UA" sz="1400" i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.2015</a:t>
            </a:r>
            <a:endParaRPr lang="ru-RU" sz="1400" i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64163" y="4221163"/>
            <a:ext cx="3763962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i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Робоча група при Міненерговугілля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i="1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з питань доопрацювання Законодавства України щодо впровадження нової моделі ринку електроенергії</a:t>
            </a:r>
            <a:endParaRPr lang="ru-RU" sz="1400" i="1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Прямоугольник 104"/>
          <p:cNvSpPr/>
          <p:nvPr/>
        </p:nvSpPr>
        <p:spPr>
          <a:xfrm>
            <a:off x="6453188" y="2381250"/>
            <a:ext cx="323850" cy="1428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 flipH="1">
            <a:off x="6769100" y="2381250"/>
            <a:ext cx="1255713" cy="4763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7325" name="Object 45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27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4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600" b="1" dirty="0">
              <a:solidFill>
                <a:prstClr val="white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97329" name="Заголовок 1"/>
          <p:cNvSpPr>
            <a:spLocks noGrp="1"/>
          </p:cNvSpPr>
          <p:nvPr>
            <p:ph type="title"/>
          </p:nvPr>
        </p:nvSpPr>
        <p:spPr bwMode="auto">
          <a:xfrm>
            <a:off x="-36513" y="-60325"/>
            <a:ext cx="9180513" cy="647700"/>
          </a:xfrm>
        </p:spPr>
        <p:txBody>
          <a:bodyPr/>
          <a:lstStyle/>
          <a:p>
            <a:pPr eaLnBrk="1" hangingPunct="1"/>
            <a:r>
              <a:rPr lang="uk-UA" sz="1400" cap="none" smtClean="0"/>
              <a:t>МЕХАНІЗМИ КОМПЕНСАЦІЇ «ЗЕЛЕНОГО» ТАРИФУ та КОМПЕНСАЦІЇ РОЗДРІБНОГО ТАРИФУ ВРАЗЛИВИМ СПОЖИВАЧАМ: Варіант 1</a:t>
            </a:r>
          </a:p>
        </p:txBody>
      </p:sp>
      <p:sp>
        <p:nvSpPr>
          <p:cNvPr id="97330" name="Номер слайда 3"/>
          <p:cNvSpPr>
            <a:spLocks noGrp="1"/>
          </p:cNvSpPr>
          <p:nvPr>
            <p:ph type="sldNum" sz="quarter" idx="10"/>
          </p:nvPr>
        </p:nvSpPr>
        <p:spPr bwMode="auto">
          <a:xfrm>
            <a:off x="8736013" y="6615113"/>
            <a:ext cx="430212" cy="2540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0D278A-47A8-48E4-9EED-555425C5801B}" type="slidenum">
              <a:rPr lang="uk-UA">
                <a:solidFill>
                  <a:srgbClr val="7F7F7F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uk-UA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97331" name="Номер слайда 3"/>
          <p:cNvSpPr>
            <a:spLocks/>
          </p:cNvSpPr>
          <p:nvPr/>
        </p:nvSpPr>
        <p:spPr bwMode="auto">
          <a:xfrm>
            <a:off x="8839200" y="6761163"/>
            <a:ext cx="217488" cy="217487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uk-UA">
              <a:solidFill>
                <a:srgbClr val="3E3E3E"/>
              </a:solidFill>
            </a:endParaRPr>
          </a:p>
        </p:txBody>
      </p:sp>
      <p:sp>
        <p:nvSpPr>
          <p:cNvPr id="60" name="Text Box 48"/>
          <p:cNvSpPr txBox="1">
            <a:spLocks noChangeArrowheads="1"/>
          </p:cNvSpPr>
          <p:nvPr/>
        </p:nvSpPr>
        <p:spPr bwMode="auto">
          <a:xfrm>
            <a:off x="511175" y="1446213"/>
            <a:ext cx="3436938" cy="400050"/>
          </a:xfrm>
          <a:prstGeom prst="rect">
            <a:avLst/>
          </a:prstGeom>
          <a:noFill/>
          <a:ln w="19050">
            <a:noFill/>
            <a:headEnd/>
            <a:tailEnd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b="1" dirty="0">
                <a:solidFill>
                  <a:srgbClr val="3E3E3E"/>
                </a:solidFill>
              </a:rPr>
              <a:t>Ринкове формування ціни виробників (базове навантаження)</a:t>
            </a:r>
            <a:endParaRPr lang="uk-UA" sz="1000" dirty="0">
              <a:solidFill>
                <a:srgbClr val="3E3E3E"/>
              </a:solidFill>
            </a:endParaRPr>
          </a:p>
        </p:txBody>
      </p:sp>
      <p:grpSp>
        <p:nvGrpSpPr>
          <p:cNvPr id="97333" name="Группа 89"/>
          <p:cNvGrpSpPr>
            <a:grpSpLocks/>
          </p:cNvGrpSpPr>
          <p:nvPr/>
        </p:nvGrpSpPr>
        <p:grpSpPr bwMode="auto">
          <a:xfrm>
            <a:off x="396875" y="1770063"/>
            <a:ext cx="3395663" cy="2662237"/>
            <a:chOff x="5130800" y="1199139"/>
            <a:chExt cx="3396275" cy="2547361"/>
          </a:xfrm>
        </p:grpSpPr>
        <p:sp>
          <p:nvSpPr>
            <p:cNvPr id="91" name="Прямоугольник 90"/>
            <p:cNvSpPr/>
            <p:nvPr/>
          </p:nvSpPr>
          <p:spPr bwMode="auto">
            <a:xfrm>
              <a:off x="5535686" y="2412819"/>
              <a:ext cx="1390901" cy="546840"/>
            </a:xfrm>
            <a:prstGeom prst="rect">
              <a:avLst/>
            </a:prstGeom>
            <a:solidFill>
              <a:srgbClr val="00B0F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92" name="Прямоугольник 91"/>
            <p:cNvSpPr/>
            <p:nvPr/>
          </p:nvSpPr>
          <p:spPr bwMode="auto">
            <a:xfrm>
              <a:off x="7158403" y="2417376"/>
              <a:ext cx="93679" cy="941779"/>
            </a:xfrm>
            <a:prstGeom prst="rect">
              <a:avLst/>
            </a:prstGeom>
            <a:solidFill>
              <a:srgbClr val="E2E2E2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93" name="Прямоугольник 92"/>
            <p:cNvSpPr/>
            <p:nvPr/>
          </p:nvSpPr>
          <p:spPr bwMode="auto">
            <a:xfrm>
              <a:off x="7158403" y="1817371"/>
              <a:ext cx="93679" cy="600005"/>
            </a:xfrm>
            <a:prstGeom prst="rect">
              <a:avLst/>
            </a:prstGeom>
            <a:solidFill>
              <a:srgbClr val="92D05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94" name="Прямоугольник 93"/>
            <p:cNvSpPr/>
            <p:nvPr/>
          </p:nvSpPr>
          <p:spPr bwMode="auto">
            <a:xfrm>
              <a:off x="6926587" y="2417376"/>
              <a:ext cx="231817" cy="941779"/>
            </a:xfrm>
            <a:prstGeom prst="rect">
              <a:avLst/>
            </a:prstGeom>
            <a:solidFill>
              <a:srgbClr val="E2E2E2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95" name="Прямоугольник 94"/>
            <p:cNvSpPr/>
            <p:nvPr/>
          </p:nvSpPr>
          <p:spPr bwMode="auto">
            <a:xfrm>
              <a:off x="6926587" y="2017879"/>
              <a:ext cx="231817" cy="399497"/>
            </a:xfrm>
            <a:prstGeom prst="rect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96" name="Прямоугольник 95"/>
            <p:cNvSpPr/>
            <p:nvPr/>
          </p:nvSpPr>
          <p:spPr bwMode="auto">
            <a:xfrm>
              <a:off x="8179349" y="2259400"/>
              <a:ext cx="115909" cy="1099755"/>
            </a:xfrm>
            <a:prstGeom prst="rect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97" name="Прямоугольник 96"/>
            <p:cNvSpPr/>
            <p:nvPr/>
          </p:nvSpPr>
          <p:spPr bwMode="auto">
            <a:xfrm>
              <a:off x="7947533" y="2359654"/>
              <a:ext cx="231817" cy="999501"/>
            </a:xfrm>
            <a:prstGeom prst="rect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98" name="Прямоугольник 97"/>
            <p:cNvSpPr/>
            <p:nvPr/>
          </p:nvSpPr>
          <p:spPr bwMode="auto">
            <a:xfrm>
              <a:off x="7715716" y="2417376"/>
              <a:ext cx="231817" cy="941779"/>
            </a:xfrm>
            <a:prstGeom prst="rect">
              <a:avLst/>
            </a:prstGeom>
            <a:solidFill>
              <a:srgbClr val="E2E2E2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99" name="Прямоугольник 98"/>
            <p:cNvSpPr/>
            <p:nvPr/>
          </p:nvSpPr>
          <p:spPr bwMode="auto">
            <a:xfrm>
              <a:off x="7483899" y="2514592"/>
              <a:ext cx="231817" cy="844563"/>
            </a:xfrm>
            <a:prstGeom prst="rect">
              <a:avLst/>
            </a:prstGeom>
            <a:solidFill>
              <a:srgbClr val="E2E2E2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100" name="Прямоугольник 99"/>
            <p:cNvSpPr/>
            <p:nvPr/>
          </p:nvSpPr>
          <p:spPr bwMode="auto">
            <a:xfrm>
              <a:off x="7483899" y="2417376"/>
              <a:ext cx="231817" cy="97216"/>
            </a:xfrm>
            <a:prstGeom prst="rect">
              <a:avLst/>
            </a:prstGeom>
            <a:solidFill>
              <a:srgbClr val="00B0F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101" name="Прямоугольник 100"/>
            <p:cNvSpPr/>
            <p:nvPr/>
          </p:nvSpPr>
          <p:spPr bwMode="auto">
            <a:xfrm>
              <a:off x="7252082" y="2555605"/>
              <a:ext cx="231817" cy="803551"/>
            </a:xfrm>
            <a:prstGeom prst="rect">
              <a:avLst/>
            </a:prstGeom>
            <a:solidFill>
              <a:srgbClr val="E2E2E2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102" name="Прямоугольник 101"/>
            <p:cNvSpPr/>
            <p:nvPr/>
          </p:nvSpPr>
          <p:spPr bwMode="auto">
            <a:xfrm>
              <a:off x="7252082" y="2417376"/>
              <a:ext cx="231817" cy="142786"/>
            </a:xfrm>
            <a:prstGeom prst="rect">
              <a:avLst/>
            </a:prstGeom>
            <a:solidFill>
              <a:srgbClr val="00B0F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103" name="Прямоугольник 102"/>
            <p:cNvSpPr/>
            <p:nvPr/>
          </p:nvSpPr>
          <p:spPr bwMode="auto">
            <a:xfrm>
              <a:off x="5535686" y="2959658"/>
              <a:ext cx="1390901" cy="399497"/>
            </a:xfrm>
            <a:prstGeom prst="rect">
              <a:avLst/>
            </a:prstGeom>
            <a:solidFill>
              <a:srgbClr val="E2E2E2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170" name="Прямоугольник 169"/>
            <p:cNvSpPr/>
            <p:nvPr/>
          </p:nvSpPr>
          <p:spPr bwMode="auto">
            <a:xfrm>
              <a:off x="5305456" y="3099406"/>
              <a:ext cx="230229" cy="259749"/>
            </a:xfrm>
            <a:prstGeom prst="rect">
              <a:avLst/>
            </a:prstGeom>
            <a:solidFill>
              <a:srgbClr val="E2E2E2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cxnSp>
          <p:nvCxnSpPr>
            <p:cNvPr id="171" name="Прямая соединительная линия 170"/>
            <p:cNvCxnSpPr/>
            <p:nvPr/>
          </p:nvCxnSpPr>
          <p:spPr bwMode="auto">
            <a:xfrm>
              <a:off x="5280052" y="2359654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Прямая соединительная линия 171"/>
            <p:cNvCxnSpPr/>
            <p:nvPr/>
          </p:nvCxnSpPr>
          <p:spPr bwMode="auto">
            <a:xfrm>
              <a:off x="5280052" y="3158648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Прямая соединительная линия 172"/>
            <p:cNvCxnSpPr/>
            <p:nvPr/>
          </p:nvCxnSpPr>
          <p:spPr bwMode="auto">
            <a:xfrm>
              <a:off x="5280052" y="3359156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Прямая соединительная линия 173"/>
            <p:cNvCxnSpPr/>
            <p:nvPr/>
          </p:nvCxnSpPr>
          <p:spPr bwMode="auto">
            <a:xfrm>
              <a:off x="5280052" y="1759649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Прямая соединительная линия 174"/>
            <p:cNvCxnSpPr/>
            <p:nvPr/>
          </p:nvCxnSpPr>
          <p:spPr bwMode="auto">
            <a:xfrm flipV="1">
              <a:off x="5305456" y="1753573"/>
              <a:ext cx="0" cy="1610139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Прямая соединительная линия 175"/>
            <p:cNvCxnSpPr/>
            <p:nvPr/>
          </p:nvCxnSpPr>
          <p:spPr bwMode="auto">
            <a:xfrm>
              <a:off x="5280052" y="1958639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Прямая соединительная линия 176"/>
            <p:cNvCxnSpPr/>
            <p:nvPr/>
          </p:nvCxnSpPr>
          <p:spPr bwMode="auto">
            <a:xfrm>
              <a:off x="5300694" y="3359156"/>
              <a:ext cx="2999327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Прямая соединительная линия 177"/>
            <p:cNvCxnSpPr/>
            <p:nvPr/>
          </p:nvCxnSpPr>
          <p:spPr bwMode="auto">
            <a:xfrm>
              <a:off x="5280052" y="2159146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Прямая соединительная линия 178"/>
            <p:cNvCxnSpPr/>
            <p:nvPr/>
          </p:nvCxnSpPr>
          <p:spPr bwMode="auto">
            <a:xfrm>
              <a:off x="5280052" y="2959658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Прямая соединительная линия 179"/>
            <p:cNvCxnSpPr/>
            <p:nvPr/>
          </p:nvCxnSpPr>
          <p:spPr bwMode="auto">
            <a:xfrm>
              <a:off x="5280052" y="2759151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Прямая соединительная линия 180"/>
            <p:cNvCxnSpPr/>
            <p:nvPr/>
          </p:nvCxnSpPr>
          <p:spPr bwMode="auto">
            <a:xfrm>
              <a:off x="5280052" y="2558643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2" name="Прямоугольник 181"/>
            <p:cNvSpPr/>
            <p:nvPr/>
          </p:nvSpPr>
          <p:spPr bwMode="auto">
            <a:xfrm>
              <a:off x="5130800" y="2113576"/>
              <a:ext cx="114321" cy="9114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F3A6EFCA-7B5F-463D-B8D7-FE17433D383C}" type="datetime'''''''''6''''0''''''''''''''''''''0''''''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600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83" name="Прямоугольник 182"/>
            <p:cNvSpPr/>
            <p:nvPr/>
          </p:nvSpPr>
          <p:spPr bwMode="auto">
            <a:xfrm>
              <a:off x="5130800" y="1913069"/>
              <a:ext cx="114321" cy="9265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AEB72EB7-3A4E-497F-9DE1-364A70BC6CC4}" type="datetime'''''''''''''''''''''7''''''0''0''''''''''''''''''''''''''''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700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84" name="Прямоугольник 183"/>
            <p:cNvSpPr/>
            <p:nvPr/>
          </p:nvSpPr>
          <p:spPr bwMode="auto">
            <a:xfrm>
              <a:off x="5130800" y="1712561"/>
              <a:ext cx="114321" cy="9265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78B4BBA1-8E92-4ABF-8638-26199E06F6B2}" type="datetime'''''''8''''''''''''0''''''''''''''''0''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800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85" name="Прямоугольник 184"/>
            <p:cNvSpPr/>
            <p:nvPr/>
          </p:nvSpPr>
          <p:spPr bwMode="auto">
            <a:xfrm>
              <a:off x="5135564" y="1583445"/>
              <a:ext cx="339786" cy="9114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b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600" b="1" dirty="0">
                  <a:solidFill>
                    <a:srgbClr val="3E3E3E"/>
                  </a:solidFill>
                  <a:sym typeface="Calibri" pitchFamily="34" charset="0"/>
                </a:rPr>
                <a:t>грн/МВт*год</a:t>
              </a:r>
            </a:p>
          </p:txBody>
        </p:sp>
        <p:sp>
          <p:nvSpPr>
            <p:cNvPr id="186" name="Прямоугольник 185"/>
            <p:cNvSpPr/>
            <p:nvPr/>
          </p:nvSpPr>
          <p:spPr bwMode="auto">
            <a:xfrm>
              <a:off x="5130800" y="2513073"/>
              <a:ext cx="114321" cy="9265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B9043C9D-B2E9-4AAE-963F-1F746F57918E}" type="datetime'''''''''''4''''''''''''''''''''''''0''''0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400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87" name="Прямоугольник 186"/>
            <p:cNvSpPr/>
            <p:nvPr/>
          </p:nvSpPr>
          <p:spPr bwMode="auto">
            <a:xfrm>
              <a:off x="5130800" y="2312565"/>
              <a:ext cx="114321" cy="9265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07A7763F-1110-47BB-A5AB-299E209D3755}" type="datetime'5''0''''''0''''''''''''''''''''''''''''''''''''''''''''''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500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88" name="Прямоугольник 187"/>
            <p:cNvSpPr/>
            <p:nvPr/>
          </p:nvSpPr>
          <p:spPr bwMode="auto">
            <a:xfrm>
              <a:off x="5130800" y="2713581"/>
              <a:ext cx="114321" cy="9114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15E23AE5-20CF-4609-B3D4-7609D19917B3}" type="datetime'''''''''''''''3''''''''0''''''''''''''''''''''0''''''''''''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300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89" name="Прямоугольник 188"/>
            <p:cNvSpPr/>
            <p:nvPr/>
          </p:nvSpPr>
          <p:spPr bwMode="auto">
            <a:xfrm>
              <a:off x="5130800" y="2912570"/>
              <a:ext cx="114321" cy="9265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20A8F879-CE92-4C21-A507-4F337365A25F}" type="datetime'''''''''''''''2''''''''''''00''''''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200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90" name="Прямоугольник 189"/>
            <p:cNvSpPr/>
            <p:nvPr/>
          </p:nvSpPr>
          <p:spPr bwMode="auto">
            <a:xfrm>
              <a:off x="5130800" y="3113078"/>
              <a:ext cx="114321" cy="9265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269EFCBF-735E-409C-8EC7-7ACF0BC5298A}" type="datetime'1''''''0''''''''''''''''''''''''''''''''''''''''''''0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100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91" name="Прямоугольник 190"/>
            <p:cNvSpPr/>
            <p:nvPr/>
          </p:nvSpPr>
          <p:spPr bwMode="auto">
            <a:xfrm>
              <a:off x="5207014" y="3313586"/>
              <a:ext cx="38107" cy="9114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57086494-56A2-49B7-9490-50EB3530FFFF}" type="datetime'''''''''''''''''''''''''''''''0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92" name="Прямоугольник 191"/>
            <p:cNvSpPr/>
            <p:nvPr/>
          </p:nvSpPr>
          <p:spPr bwMode="auto">
            <a:xfrm>
              <a:off x="8339716" y="3357636"/>
              <a:ext cx="139725" cy="9265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600" b="1" dirty="0">
                  <a:solidFill>
                    <a:srgbClr val="3E3E3E"/>
                  </a:solidFill>
                  <a:sym typeface="Calibri" pitchFamily="34" charset="0"/>
                </a:rPr>
                <a:t>МВт</a:t>
              </a:r>
            </a:p>
          </p:txBody>
        </p:sp>
        <p:sp>
          <p:nvSpPr>
            <p:cNvPr id="197" name="Правая фигурная скобка 196"/>
            <p:cNvSpPr/>
            <p:nvPr/>
          </p:nvSpPr>
          <p:spPr>
            <a:xfrm rot="5400000">
              <a:off x="6171067" y="2722117"/>
              <a:ext cx="116963" cy="1394076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ln>
                  <a:solidFill>
                    <a:srgbClr val="3E3E3E"/>
                  </a:solidFill>
                </a:ln>
                <a:solidFill>
                  <a:srgbClr val="3E3E3E"/>
                </a:solidFill>
                <a:cs typeface="Calibri" pitchFamily="34" charset="0"/>
              </a:endParaRPr>
            </a:p>
          </p:txBody>
        </p:sp>
        <p:sp>
          <p:nvSpPr>
            <p:cNvPr id="198" name="Text Box 48"/>
            <p:cNvSpPr txBox="1">
              <a:spLocks noChangeArrowheads="1"/>
            </p:cNvSpPr>
            <p:nvPr/>
          </p:nvSpPr>
          <p:spPr bwMode="auto">
            <a:xfrm>
              <a:off x="5653182" y="3477638"/>
              <a:ext cx="1146382" cy="138228"/>
            </a:xfrm>
            <a:prstGeom prst="rect">
              <a:avLst/>
            </a:prstGeom>
            <a:noFill/>
            <a:ln w="19050">
              <a:noFill/>
              <a:headEnd/>
              <a:tailEnd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000" b="1" dirty="0">
                  <a:solidFill>
                    <a:srgbClr val="3E3E3E"/>
                  </a:solidFill>
                </a:rPr>
                <a:t>АЕС</a:t>
              </a:r>
            </a:p>
          </p:txBody>
        </p:sp>
        <p:sp>
          <p:nvSpPr>
            <p:cNvPr id="199" name="Правая фигурная скобка 198"/>
            <p:cNvSpPr/>
            <p:nvPr/>
          </p:nvSpPr>
          <p:spPr>
            <a:xfrm rot="5400000">
              <a:off x="7715948" y="2898328"/>
              <a:ext cx="115444" cy="1043176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ln>
                  <a:solidFill>
                    <a:srgbClr val="3E3E3E"/>
                  </a:solidFill>
                </a:ln>
                <a:solidFill>
                  <a:srgbClr val="3E3E3E"/>
                </a:solidFill>
                <a:cs typeface="Calibri" pitchFamily="34" charset="0"/>
              </a:endParaRPr>
            </a:p>
          </p:txBody>
        </p:sp>
        <p:sp>
          <p:nvSpPr>
            <p:cNvPr id="200" name="Text Box 48"/>
            <p:cNvSpPr txBox="1">
              <a:spLocks noChangeArrowheads="1"/>
            </p:cNvSpPr>
            <p:nvPr/>
          </p:nvSpPr>
          <p:spPr bwMode="auto">
            <a:xfrm>
              <a:off x="7202861" y="3480676"/>
              <a:ext cx="1146382" cy="138228"/>
            </a:xfrm>
            <a:prstGeom prst="rect">
              <a:avLst/>
            </a:prstGeom>
            <a:noFill/>
            <a:ln w="19050">
              <a:noFill/>
              <a:headEnd/>
              <a:tailEnd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000" b="1" dirty="0">
                  <a:solidFill>
                    <a:srgbClr val="3E3E3E"/>
                  </a:solidFill>
                </a:rPr>
                <a:t>ТЕС</a:t>
              </a:r>
            </a:p>
          </p:txBody>
        </p:sp>
        <p:cxnSp>
          <p:nvCxnSpPr>
            <p:cNvPr id="201" name="Прямая соединительная линия 200"/>
            <p:cNvCxnSpPr/>
            <p:nvPr/>
          </p:nvCxnSpPr>
          <p:spPr>
            <a:xfrm>
              <a:off x="7950708" y="1568255"/>
              <a:ext cx="0" cy="1763558"/>
            </a:xfrm>
            <a:prstGeom prst="line">
              <a:avLst/>
            </a:prstGeom>
            <a:ln w="38100">
              <a:solidFill>
                <a:schemeClr val="accent3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2" name="Text Box 48"/>
            <p:cNvSpPr txBox="1">
              <a:spLocks noChangeArrowheads="1"/>
            </p:cNvSpPr>
            <p:nvPr/>
          </p:nvSpPr>
          <p:spPr bwMode="auto">
            <a:xfrm>
              <a:off x="7706189" y="1199139"/>
              <a:ext cx="820886" cy="399496"/>
            </a:xfrm>
            <a:prstGeom prst="rect">
              <a:avLst/>
            </a:prstGeom>
            <a:noFill/>
            <a:ln w="19050">
              <a:noFill/>
              <a:headEnd/>
              <a:tailEnd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000" b="1" dirty="0">
                  <a:solidFill>
                    <a:srgbClr val="C00000"/>
                  </a:solidFill>
                </a:rPr>
                <a:t>попит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000" b="1" dirty="0">
                  <a:solidFill>
                    <a:srgbClr val="C00000"/>
                  </a:solidFill>
                </a:rPr>
                <a:t>МВт</a:t>
              </a:r>
              <a:endParaRPr lang="uk-UA" sz="1000" dirty="0">
                <a:solidFill>
                  <a:srgbClr val="C00000"/>
                </a:solidFill>
              </a:endParaRPr>
            </a:p>
          </p:txBody>
        </p:sp>
        <p:cxnSp>
          <p:nvCxnSpPr>
            <p:cNvPr id="203" name="Прямая соединительная линия 202"/>
            <p:cNvCxnSpPr/>
            <p:nvPr/>
          </p:nvCxnSpPr>
          <p:spPr>
            <a:xfrm flipH="1">
              <a:off x="5307045" y="2406743"/>
              <a:ext cx="3220030" cy="0"/>
            </a:xfrm>
            <a:prstGeom prst="line">
              <a:avLst/>
            </a:prstGeom>
            <a:ln w="38100">
              <a:solidFill>
                <a:srgbClr val="C00000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4" name="Text Box 48"/>
            <p:cNvSpPr txBox="1">
              <a:spLocks noChangeArrowheads="1"/>
            </p:cNvSpPr>
            <p:nvPr/>
          </p:nvSpPr>
          <p:spPr bwMode="auto">
            <a:xfrm>
              <a:off x="5616663" y="1840157"/>
              <a:ext cx="968550" cy="554434"/>
            </a:xfrm>
            <a:prstGeom prst="rect">
              <a:avLst/>
            </a:prstGeom>
            <a:noFill/>
            <a:ln w="19050">
              <a:noFill/>
              <a:headEnd/>
              <a:tailEnd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000" b="1" dirty="0">
                  <a:solidFill>
                    <a:srgbClr val="C00000"/>
                  </a:solidFill>
                </a:rPr>
                <a:t>Ринкова ціна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000" b="1" dirty="0">
                  <a:solidFill>
                    <a:srgbClr val="C00000"/>
                  </a:solidFill>
                </a:rPr>
                <a:t>грн/МВт*год</a:t>
              </a:r>
              <a:endParaRPr lang="uk-UA" sz="1000" dirty="0">
                <a:solidFill>
                  <a:srgbClr val="C00000"/>
                </a:solidFill>
              </a:endParaRPr>
            </a:p>
          </p:txBody>
        </p:sp>
        <p:sp>
          <p:nvSpPr>
            <p:cNvPr id="206" name="Text Box 48"/>
            <p:cNvSpPr txBox="1">
              <a:spLocks noChangeArrowheads="1"/>
            </p:cNvSpPr>
            <p:nvPr/>
          </p:nvSpPr>
          <p:spPr bwMode="auto">
            <a:xfrm rot="16200000">
              <a:off x="5186645" y="3419202"/>
              <a:ext cx="467852" cy="138137"/>
            </a:xfrm>
            <a:prstGeom prst="rect">
              <a:avLst/>
            </a:prstGeom>
            <a:noFill/>
            <a:ln w="19050">
              <a:noFill/>
              <a:headEnd/>
              <a:tailEnd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000" b="1" dirty="0">
                  <a:solidFill>
                    <a:srgbClr val="3E3E3E"/>
                  </a:solidFill>
                </a:rPr>
                <a:t>ГЕС</a:t>
              </a:r>
            </a:p>
          </p:txBody>
        </p:sp>
        <p:sp>
          <p:nvSpPr>
            <p:cNvPr id="207" name="Text Box 48"/>
            <p:cNvSpPr txBox="1">
              <a:spLocks noChangeArrowheads="1"/>
            </p:cNvSpPr>
            <p:nvPr/>
          </p:nvSpPr>
          <p:spPr bwMode="auto">
            <a:xfrm rot="16200000">
              <a:off x="6795073" y="3443505"/>
              <a:ext cx="467852" cy="138138"/>
            </a:xfrm>
            <a:prstGeom prst="rect">
              <a:avLst/>
            </a:prstGeom>
            <a:noFill/>
            <a:ln w="19050">
              <a:noFill/>
              <a:headEnd/>
              <a:tailEnd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000" b="1" dirty="0">
                  <a:solidFill>
                    <a:srgbClr val="3E3E3E"/>
                  </a:solidFill>
                </a:rPr>
                <a:t>ТЕЦ</a:t>
              </a:r>
            </a:p>
          </p:txBody>
        </p:sp>
        <p:sp>
          <p:nvSpPr>
            <p:cNvPr id="208" name="Text Box 48"/>
            <p:cNvSpPr txBox="1">
              <a:spLocks noChangeArrowheads="1"/>
            </p:cNvSpPr>
            <p:nvPr/>
          </p:nvSpPr>
          <p:spPr bwMode="auto">
            <a:xfrm rot="16200000">
              <a:off x="6955439" y="3443506"/>
              <a:ext cx="467852" cy="138137"/>
            </a:xfrm>
            <a:prstGeom prst="rect">
              <a:avLst/>
            </a:prstGeom>
            <a:noFill/>
            <a:ln w="19050">
              <a:noFill/>
              <a:headEnd/>
              <a:tailEnd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000" b="1" dirty="0">
                  <a:solidFill>
                    <a:srgbClr val="3E3E3E"/>
                  </a:solidFill>
                </a:rPr>
                <a:t>ВДЕ</a:t>
              </a:r>
            </a:p>
          </p:txBody>
        </p:sp>
        <p:sp>
          <p:nvSpPr>
            <p:cNvPr id="218" name="Прямоугольник 217"/>
            <p:cNvSpPr/>
            <p:nvPr/>
          </p:nvSpPr>
          <p:spPr bwMode="auto">
            <a:xfrm>
              <a:off x="5305456" y="2417376"/>
              <a:ext cx="230229" cy="682030"/>
            </a:xfrm>
            <a:prstGeom prst="rect">
              <a:avLst/>
            </a:prstGeom>
            <a:solidFill>
              <a:srgbClr val="00B0F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</p:grpSp>
      <p:sp>
        <p:nvSpPr>
          <p:cNvPr id="106" name="Прямоугольник 105"/>
          <p:cNvSpPr/>
          <p:nvPr/>
        </p:nvSpPr>
        <p:spPr>
          <a:xfrm>
            <a:off x="6008688" y="2514600"/>
            <a:ext cx="441325" cy="131763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8" name="Скругленный прямоугольник 107"/>
          <p:cNvSpPr/>
          <p:nvPr/>
        </p:nvSpPr>
        <p:spPr>
          <a:xfrm>
            <a:off x="8024813" y="2230438"/>
            <a:ext cx="933450" cy="346075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bg1">
                  <a:lumMod val="6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dirty="0">
                <a:solidFill>
                  <a:schemeClr val="tx1"/>
                </a:solidFill>
              </a:rPr>
              <a:t>Споживач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1757363" y="4494213"/>
            <a:ext cx="323850" cy="14128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0" name="Прямоугольник 109"/>
          <p:cNvSpPr/>
          <p:nvPr/>
        </p:nvSpPr>
        <p:spPr>
          <a:xfrm>
            <a:off x="2905125" y="4505325"/>
            <a:ext cx="325438" cy="14128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4" name="Text Box 48"/>
          <p:cNvSpPr txBox="1">
            <a:spLocks noChangeArrowheads="1"/>
          </p:cNvSpPr>
          <p:nvPr/>
        </p:nvSpPr>
        <p:spPr bwMode="auto">
          <a:xfrm>
            <a:off x="3378200" y="4483100"/>
            <a:ext cx="1195388" cy="30638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uk-UA" sz="1000" b="1" i="1">
                <a:solidFill>
                  <a:srgbClr val="3E3E3E"/>
                </a:solidFill>
                <a:latin typeface="Calibri" pitchFamily="34" charset="0"/>
                <a:cs typeface="Arial" charset="0"/>
              </a:rPr>
              <a:t>Обсяг компенсації зеленого тарифу</a:t>
            </a:r>
          </a:p>
        </p:txBody>
      </p:sp>
      <p:sp>
        <p:nvSpPr>
          <p:cNvPr id="115" name="Text Box 48"/>
          <p:cNvSpPr txBox="1">
            <a:spLocks noChangeArrowheads="1"/>
          </p:cNvSpPr>
          <p:nvPr/>
        </p:nvSpPr>
        <p:spPr bwMode="auto">
          <a:xfrm>
            <a:off x="798513" y="4483100"/>
            <a:ext cx="1193800" cy="1524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uk-UA" sz="1000" b="1" i="1">
                <a:solidFill>
                  <a:srgbClr val="3E3E3E"/>
                </a:solidFill>
                <a:latin typeface="Calibri" pitchFamily="34" charset="0"/>
                <a:cs typeface="Arial" charset="0"/>
              </a:rPr>
              <a:t>Собівартість</a:t>
            </a:r>
          </a:p>
        </p:txBody>
      </p:sp>
      <p:sp>
        <p:nvSpPr>
          <p:cNvPr id="116" name="Text Box 48"/>
          <p:cNvSpPr txBox="1">
            <a:spLocks noChangeArrowheads="1"/>
          </p:cNvSpPr>
          <p:nvPr/>
        </p:nvSpPr>
        <p:spPr bwMode="auto">
          <a:xfrm>
            <a:off x="2228850" y="4527550"/>
            <a:ext cx="676275" cy="15398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uk-UA" sz="1000" b="1" i="1">
                <a:solidFill>
                  <a:srgbClr val="3E3E3E"/>
                </a:solidFill>
                <a:latin typeface="Calibri" pitchFamily="34" charset="0"/>
                <a:cs typeface="Arial" charset="0"/>
              </a:rPr>
              <a:t>Прибуток</a:t>
            </a:r>
          </a:p>
        </p:txBody>
      </p:sp>
      <p:sp>
        <p:nvSpPr>
          <p:cNvPr id="119" name="Прямоугольник 118"/>
          <p:cNvSpPr/>
          <p:nvPr/>
        </p:nvSpPr>
        <p:spPr>
          <a:xfrm>
            <a:off x="295275" y="4478338"/>
            <a:ext cx="323850" cy="1428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0" name="Text Box 48"/>
          <p:cNvSpPr txBox="1">
            <a:spLocks noChangeArrowheads="1"/>
          </p:cNvSpPr>
          <p:nvPr/>
        </p:nvSpPr>
        <p:spPr bwMode="auto">
          <a:xfrm>
            <a:off x="4921250" y="1524000"/>
            <a:ext cx="3438525" cy="246063"/>
          </a:xfrm>
          <a:prstGeom prst="rect">
            <a:avLst/>
          </a:prstGeom>
          <a:noFill/>
          <a:ln w="19050">
            <a:noFill/>
            <a:headEnd/>
            <a:tailEnd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b="1" dirty="0">
                <a:solidFill>
                  <a:srgbClr val="3E3E3E"/>
                </a:solidFill>
              </a:rPr>
              <a:t>Ринкове формування ціни постачальників</a:t>
            </a:r>
            <a:endParaRPr lang="uk-UA" sz="1000" dirty="0">
              <a:solidFill>
                <a:srgbClr val="3E3E3E"/>
              </a:solidFill>
            </a:endParaRPr>
          </a:p>
        </p:txBody>
      </p:sp>
      <p:grpSp>
        <p:nvGrpSpPr>
          <p:cNvPr id="97343" name="Группа 87"/>
          <p:cNvGrpSpPr>
            <a:grpSpLocks/>
          </p:cNvGrpSpPr>
          <p:nvPr/>
        </p:nvGrpSpPr>
        <p:grpSpPr bwMode="auto">
          <a:xfrm>
            <a:off x="3744913" y="1827213"/>
            <a:ext cx="4279900" cy="2886075"/>
            <a:chOff x="4400289" y="1267349"/>
            <a:chExt cx="4280802" cy="2761752"/>
          </a:xfrm>
        </p:grpSpPr>
        <p:sp>
          <p:nvSpPr>
            <p:cNvPr id="133" name="Прямоугольник 132"/>
            <p:cNvSpPr/>
            <p:nvPr/>
          </p:nvSpPr>
          <p:spPr bwMode="auto">
            <a:xfrm>
              <a:off x="5308530" y="2271484"/>
              <a:ext cx="328681" cy="123049"/>
            </a:xfrm>
            <a:prstGeom prst="rect">
              <a:avLst/>
            </a:prstGeom>
            <a:solidFill>
              <a:srgbClr val="FFFF00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cxnSp>
          <p:nvCxnSpPr>
            <p:cNvPr id="134" name="Прямая соединительная линия 133"/>
            <p:cNvCxnSpPr/>
            <p:nvPr/>
          </p:nvCxnSpPr>
          <p:spPr bwMode="auto">
            <a:xfrm>
              <a:off x="5279949" y="2359593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Прямая соединительная линия 134"/>
            <p:cNvCxnSpPr/>
            <p:nvPr/>
          </p:nvCxnSpPr>
          <p:spPr bwMode="auto">
            <a:xfrm>
              <a:off x="5279949" y="3158647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Прямая соединительная линия 135"/>
            <p:cNvCxnSpPr/>
            <p:nvPr/>
          </p:nvCxnSpPr>
          <p:spPr bwMode="auto">
            <a:xfrm>
              <a:off x="5279949" y="3359171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Прямая соединительная линия 136"/>
            <p:cNvCxnSpPr/>
            <p:nvPr/>
          </p:nvCxnSpPr>
          <p:spPr bwMode="auto">
            <a:xfrm>
              <a:off x="5279949" y="1759542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Прямая соединительная линия 137"/>
            <p:cNvCxnSpPr/>
            <p:nvPr/>
          </p:nvCxnSpPr>
          <p:spPr bwMode="auto">
            <a:xfrm flipV="1">
              <a:off x="5305355" y="1753466"/>
              <a:ext cx="0" cy="1610262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Прямая соединительная линия 138"/>
            <p:cNvCxnSpPr/>
            <p:nvPr/>
          </p:nvCxnSpPr>
          <p:spPr bwMode="auto">
            <a:xfrm>
              <a:off x="5279949" y="1958546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Прямая соединительная линия 139"/>
            <p:cNvCxnSpPr/>
            <p:nvPr/>
          </p:nvCxnSpPr>
          <p:spPr bwMode="auto">
            <a:xfrm>
              <a:off x="5300591" y="3359171"/>
              <a:ext cx="2999420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Прямая соединительная линия 140"/>
            <p:cNvCxnSpPr/>
            <p:nvPr/>
          </p:nvCxnSpPr>
          <p:spPr bwMode="auto">
            <a:xfrm>
              <a:off x="5279949" y="2159069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Прямая соединительная линия 141"/>
            <p:cNvCxnSpPr/>
            <p:nvPr/>
          </p:nvCxnSpPr>
          <p:spPr bwMode="auto">
            <a:xfrm>
              <a:off x="5279949" y="2959644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Прямая соединительная линия 142"/>
            <p:cNvCxnSpPr/>
            <p:nvPr/>
          </p:nvCxnSpPr>
          <p:spPr bwMode="auto">
            <a:xfrm>
              <a:off x="5279949" y="2759120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Прямая соединительная линия 143"/>
            <p:cNvCxnSpPr/>
            <p:nvPr/>
          </p:nvCxnSpPr>
          <p:spPr bwMode="auto">
            <a:xfrm>
              <a:off x="5279949" y="2558597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Прямоугольник 144"/>
            <p:cNvSpPr/>
            <p:nvPr/>
          </p:nvSpPr>
          <p:spPr bwMode="auto">
            <a:xfrm>
              <a:off x="5130693" y="2113496"/>
              <a:ext cx="114324" cy="9114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F3A6EFCA-7B5F-463D-B8D7-FE17433D383C}" type="datetime'''''''''6''''0''''''''''''''''''''0''''''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600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46" name="Прямоугольник 145"/>
            <p:cNvSpPr/>
            <p:nvPr/>
          </p:nvSpPr>
          <p:spPr bwMode="auto">
            <a:xfrm>
              <a:off x="5130693" y="1912973"/>
              <a:ext cx="114324" cy="9266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AEB72EB7-3A4E-497F-9DE1-364A70BC6CC4}" type="datetime'''''''''''''''''''''7''''''0''0''''''''''''''''''''''''''''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700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47" name="Прямоугольник 146"/>
            <p:cNvSpPr/>
            <p:nvPr/>
          </p:nvSpPr>
          <p:spPr bwMode="auto">
            <a:xfrm>
              <a:off x="5130693" y="1712449"/>
              <a:ext cx="114324" cy="9266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78B4BBA1-8E92-4ABF-8638-26199E06F6B2}" type="datetime'''''''8''''''''''''0''''''''''''''''0''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800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48" name="Прямоугольник 147"/>
            <p:cNvSpPr/>
            <p:nvPr/>
          </p:nvSpPr>
          <p:spPr bwMode="auto">
            <a:xfrm>
              <a:off x="5135456" y="1583325"/>
              <a:ext cx="339797" cy="9114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b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600" b="1" dirty="0">
                  <a:solidFill>
                    <a:srgbClr val="3E3E3E"/>
                  </a:solidFill>
                  <a:sym typeface="Calibri" pitchFamily="34" charset="0"/>
                </a:rPr>
                <a:t>грн/МВт*год</a:t>
              </a:r>
            </a:p>
          </p:txBody>
        </p:sp>
        <p:sp>
          <p:nvSpPr>
            <p:cNvPr id="149" name="Прямоугольник 148"/>
            <p:cNvSpPr/>
            <p:nvPr/>
          </p:nvSpPr>
          <p:spPr bwMode="auto">
            <a:xfrm>
              <a:off x="5130693" y="2513024"/>
              <a:ext cx="114324" cy="9266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B9043C9D-B2E9-4AAE-963F-1F746F57918E}" type="datetime'''''''''''4''''''''''''''''''''''''0''''0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400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50" name="Прямоугольник 149"/>
            <p:cNvSpPr/>
            <p:nvPr/>
          </p:nvSpPr>
          <p:spPr bwMode="auto">
            <a:xfrm>
              <a:off x="5130693" y="2312500"/>
              <a:ext cx="114324" cy="9266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07A7763F-1110-47BB-A5AB-299E209D3755}" type="datetime'5''0''''''0''''''''''''''''''''''''''''''''''''''''''''''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500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51" name="Прямоугольник 150"/>
            <p:cNvSpPr/>
            <p:nvPr/>
          </p:nvSpPr>
          <p:spPr bwMode="auto">
            <a:xfrm>
              <a:off x="5130693" y="2713547"/>
              <a:ext cx="114324" cy="9114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15E23AE5-20CF-4609-B3D4-7609D19917B3}" type="datetime'''''''''''''''3''''''''0''''''''''''''''''''''0''''''''''''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300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52" name="Прямоугольник 151"/>
            <p:cNvSpPr/>
            <p:nvPr/>
          </p:nvSpPr>
          <p:spPr bwMode="auto">
            <a:xfrm>
              <a:off x="5130693" y="2912551"/>
              <a:ext cx="114324" cy="9266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20A8F879-CE92-4C21-A507-4F337365A25F}" type="datetime'''''''''''''''2''''''''''''00''''''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200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53" name="Прямоугольник 152"/>
            <p:cNvSpPr/>
            <p:nvPr/>
          </p:nvSpPr>
          <p:spPr bwMode="auto">
            <a:xfrm>
              <a:off x="5130693" y="3113074"/>
              <a:ext cx="114324" cy="9266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269EFCBF-735E-409C-8EC7-7ACF0BC5298A}" type="datetime'1''''''0''''''''''''''''''''''''''''''''''''''''''''0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100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54" name="Прямоугольник 153"/>
            <p:cNvSpPr/>
            <p:nvPr/>
          </p:nvSpPr>
          <p:spPr bwMode="auto">
            <a:xfrm>
              <a:off x="5206909" y="3313597"/>
              <a:ext cx="38108" cy="9114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57086494-56A2-49B7-9490-50EB3530FFFF}" type="datetime'''''''''''''''''''''''''''''''0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57" name="Text Box 48"/>
            <p:cNvSpPr txBox="1">
              <a:spLocks noChangeArrowheads="1"/>
            </p:cNvSpPr>
            <p:nvPr/>
          </p:nvSpPr>
          <p:spPr bwMode="auto">
            <a:xfrm rot="16200000">
              <a:off x="5192171" y="2710083"/>
              <a:ext cx="1314035" cy="230236"/>
            </a:xfrm>
            <a:prstGeom prst="rect">
              <a:avLst/>
            </a:prstGeom>
            <a:noFill/>
            <a:ln w="19050">
              <a:noFill/>
              <a:headEnd/>
              <a:tailEnd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800" b="1" dirty="0">
                  <a:solidFill>
                    <a:srgbClr val="3E3E3E"/>
                  </a:solidFill>
                </a:rPr>
                <a:t>Тариф на передачу</a:t>
              </a:r>
            </a:p>
          </p:txBody>
        </p:sp>
        <p:sp>
          <p:nvSpPr>
            <p:cNvPr id="163" name="Text Box 48"/>
            <p:cNvSpPr txBox="1">
              <a:spLocks noChangeArrowheads="1"/>
            </p:cNvSpPr>
            <p:nvPr/>
          </p:nvSpPr>
          <p:spPr bwMode="auto">
            <a:xfrm>
              <a:off x="7712512" y="1267349"/>
              <a:ext cx="968579" cy="530171"/>
            </a:xfrm>
            <a:prstGeom prst="rect">
              <a:avLst/>
            </a:prstGeom>
            <a:noFill/>
            <a:ln w="19050">
              <a:noFill/>
              <a:headEnd/>
              <a:tailEnd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000" b="1" dirty="0">
                  <a:solidFill>
                    <a:srgbClr val="C00000"/>
                  </a:solidFill>
                </a:rPr>
                <a:t>Роздрібна ціна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000" b="1" dirty="0">
                  <a:solidFill>
                    <a:srgbClr val="C00000"/>
                  </a:solidFill>
                </a:rPr>
                <a:t>грн/МВт*год</a:t>
              </a:r>
              <a:endParaRPr lang="uk-UA" sz="1000" dirty="0">
                <a:solidFill>
                  <a:srgbClr val="C00000"/>
                </a:solidFill>
              </a:endParaRPr>
            </a:p>
          </p:txBody>
        </p:sp>
        <p:sp>
          <p:nvSpPr>
            <p:cNvPr id="164" name="Text Box 48"/>
            <p:cNvSpPr txBox="1">
              <a:spLocks noChangeArrowheads="1"/>
            </p:cNvSpPr>
            <p:nvPr/>
          </p:nvSpPr>
          <p:spPr bwMode="auto">
            <a:xfrm rot="16200000">
              <a:off x="4996869" y="2781867"/>
              <a:ext cx="963119" cy="282635"/>
            </a:xfrm>
            <a:prstGeom prst="rect">
              <a:avLst/>
            </a:prstGeom>
            <a:noFill/>
            <a:ln w="19050">
              <a:noFill/>
              <a:headEnd/>
              <a:tailEnd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800" b="1" dirty="0">
                  <a:solidFill>
                    <a:srgbClr val="3E3E3E"/>
                  </a:solidFill>
                </a:rPr>
                <a:t>Плата за послуги</a:t>
              </a:r>
            </a:p>
          </p:txBody>
        </p:sp>
        <p:sp>
          <p:nvSpPr>
            <p:cNvPr id="165" name="Text Box 48"/>
            <p:cNvSpPr txBox="1">
              <a:spLocks noChangeArrowheads="1"/>
            </p:cNvSpPr>
            <p:nvPr/>
          </p:nvSpPr>
          <p:spPr bwMode="auto">
            <a:xfrm>
              <a:off x="6664541" y="3629573"/>
              <a:ext cx="839964" cy="399528"/>
            </a:xfrm>
            <a:prstGeom prst="rect">
              <a:avLst/>
            </a:prstGeom>
            <a:noFill/>
            <a:ln w="19050">
              <a:noFill/>
              <a:headEnd/>
              <a:tailEnd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800" b="1" dirty="0" err="1">
                  <a:solidFill>
                    <a:srgbClr val="3E3E3E"/>
                  </a:solidFill>
                </a:rPr>
                <a:t>Постачаль</a:t>
              </a:r>
              <a:endParaRPr lang="uk-UA" sz="800" b="1" dirty="0">
                <a:solidFill>
                  <a:srgbClr val="3E3E3E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800" b="1" dirty="0" err="1">
                  <a:solidFill>
                    <a:srgbClr val="3E3E3E"/>
                  </a:solidFill>
                </a:rPr>
                <a:t>ники</a:t>
              </a:r>
              <a:endParaRPr lang="uk-UA" sz="800" b="1" dirty="0">
                <a:solidFill>
                  <a:srgbClr val="3E3E3E"/>
                </a:solidFill>
              </a:endParaRPr>
            </a:p>
          </p:txBody>
        </p:sp>
        <p:sp>
          <p:nvSpPr>
            <p:cNvPr id="132" name="Прямоугольник 131"/>
            <p:cNvSpPr/>
            <p:nvPr/>
          </p:nvSpPr>
          <p:spPr bwMode="auto">
            <a:xfrm>
              <a:off x="5637212" y="2159069"/>
              <a:ext cx="490641" cy="10785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cxnSp>
          <p:nvCxnSpPr>
            <p:cNvPr id="162" name="Прямая соединительная линия 161"/>
            <p:cNvCxnSpPr/>
            <p:nvPr/>
          </p:nvCxnSpPr>
          <p:spPr>
            <a:xfrm flipH="1">
              <a:off x="4400289" y="2415800"/>
              <a:ext cx="1219457" cy="15191"/>
            </a:xfrm>
            <a:prstGeom prst="line">
              <a:avLst/>
            </a:prstGeom>
            <a:ln w="38100">
              <a:solidFill>
                <a:srgbClr val="C00000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Скругленный прямоугольник 81"/>
          <p:cNvSpPr/>
          <p:nvPr/>
        </p:nvSpPr>
        <p:spPr>
          <a:xfrm>
            <a:off x="3792538" y="1531938"/>
            <a:ext cx="557212" cy="2695575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bg1">
                  <a:lumMod val="6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chemeClr val="tx1"/>
                </a:solidFill>
              </a:rPr>
              <a:t>РДН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chemeClr val="tx1"/>
                </a:solidFill>
              </a:rPr>
              <a:t>ВДР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chemeClr val="tx1"/>
                </a:solidFill>
              </a:rPr>
              <a:t>БР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68" name="Прямоугольник 167"/>
          <p:cNvSpPr/>
          <p:nvPr/>
        </p:nvSpPr>
        <p:spPr bwMode="auto">
          <a:xfrm>
            <a:off x="5475288" y="2646363"/>
            <a:ext cx="534987" cy="112712"/>
          </a:xfrm>
          <a:prstGeom prst="rect">
            <a:avLst/>
          </a:prstGeom>
          <a:solidFill>
            <a:schemeClr val="bg2">
              <a:lumMod val="7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169" name="Text Box 48"/>
          <p:cNvSpPr txBox="1">
            <a:spLocks noChangeArrowheads="1"/>
          </p:cNvSpPr>
          <p:nvPr/>
        </p:nvSpPr>
        <p:spPr bwMode="auto">
          <a:xfrm rot="16200000">
            <a:off x="5052219" y="3207544"/>
            <a:ext cx="1373188" cy="209550"/>
          </a:xfrm>
          <a:prstGeom prst="rect">
            <a:avLst/>
          </a:prstGeom>
          <a:noFill/>
          <a:ln w="19050">
            <a:noFill/>
            <a:headEnd/>
            <a:tailEnd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800" b="1" dirty="0">
                <a:solidFill>
                  <a:srgbClr val="3E3E3E"/>
                </a:solidFill>
              </a:rPr>
              <a:t>Тариф на розподіл</a:t>
            </a:r>
          </a:p>
        </p:txBody>
      </p:sp>
      <p:sp>
        <p:nvSpPr>
          <p:cNvPr id="193" name="Text Box 48"/>
          <p:cNvSpPr txBox="1">
            <a:spLocks noChangeArrowheads="1"/>
          </p:cNvSpPr>
          <p:nvPr/>
        </p:nvSpPr>
        <p:spPr bwMode="auto">
          <a:xfrm rot="16200000">
            <a:off x="5635625" y="3171826"/>
            <a:ext cx="1374775" cy="209550"/>
          </a:xfrm>
          <a:prstGeom prst="rect">
            <a:avLst/>
          </a:prstGeom>
          <a:noFill/>
          <a:ln w="19050">
            <a:noFill/>
            <a:headEnd/>
            <a:tailEnd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800" b="1" dirty="0">
                <a:solidFill>
                  <a:srgbClr val="FF0000"/>
                </a:solidFill>
              </a:rPr>
              <a:t>Компенсація зеленого тарифу</a:t>
            </a:r>
          </a:p>
        </p:txBody>
      </p:sp>
      <p:sp>
        <p:nvSpPr>
          <p:cNvPr id="12" name="Левая фигурная скобка 11"/>
          <p:cNvSpPr/>
          <p:nvPr/>
        </p:nvSpPr>
        <p:spPr>
          <a:xfrm rot="16200000">
            <a:off x="6362700" y="3911600"/>
            <a:ext cx="203200" cy="533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4" name="Text Box 48"/>
          <p:cNvSpPr txBox="1">
            <a:spLocks noChangeArrowheads="1"/>
          </p:cNvSpPr>
          <p:nvPr/>
        </p:nvSpPr>
        <p:spPr bwMode="auto">
          <a:xfrm rot="16200000">
            <a:off x="4367212" y="4205288"/>
            <a:ext cx="879475" cy="228600"/>
          </a:xfrm>
          <a:prstGeom prst="rect">
            <a:avLst/>
          </a:prstGeom>
          <a:noFill/>
          <a:ln w="19050">
            <a:noFill/>
            <a:headEnd/>
            <a:tailEnd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800" b="1" dirty="0">
                <a:solidFill>
                  <a:srgbClr val="3E3E3E"/>
                </a:solidFill>
              </a:rPr>
              <a:t>Оператор ринку</a:t>
            </a:r>
          </a:p>
        </p:txBody>
      </p:sp>
      <p:sp>
        <p:nvSpPr>
          <p:cNvPr id="195" name="Text Box 48"/>
          <p:cNvSpPr txBox="1">
            <a:spLocks noChangeArrowheads="1"/>
          </p:cNvSpPr>
          <p:nvPr/>
        </p:nvSpPr>
        <p:spPr bwMode="auto">
          <a:xfrm rot="16200000">
            <a:off x="4800600" y="4125913"/>
            <a:ext cx="879475" cy="463550"/>
          </a:xfrm>
          <a:prstGeom prst="rect">
            <a:avLst/>
          </a:prstGeom>
          <a:noFill/>
          <a:ln w="19050">
            <a:noFill/>
            <a:headEnd/>
            <a:tailEnd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800" b="1" dirty="0">
                <a:solidFill>
                  <a:srgbClr val="3E3E3E"/>
                </a:solidFill>
              </a:rPr>
              <a:t>Оператор системи передачі</a:t>
            </a:r>
          </a:p>
        </p:txBody>
      </p:sp>
      <p:sp>
        <p:nvSpPr>
          <p:cNvPr id="196" name="Text Box 48"/>
          <p:cNvSpPr txBox="1">
            <a:spLocks noChangeArrowheads="1"/>
          </p:cNvSpPr>
          <p:nvPr/>
        </p:nvSpPr>
        <p:spPr bwMode="auto">
          <a:xfrm rot="16200000">
            <a:off x="5356225" y="4098926"/>
            <a:ext cx="879475" cy="463550"/>
          </a:xfrm>
          <a:prstGeom prst="rect">
            <a:avLst/>
          </a:prstGeom>
          <a:noFill/>
          <a:ln w="19050">
            <a:noFill/>
            <a:headEnd/>
            <a:tailEnd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800" b="1" dirty="0">
                <a:solidFill>
                  <a:srgbClr val="3E3E3E"/>
                </a:solidFill>
              </a:rPr>
              <a:t>Оператор системи розподілу</a:t>
            </a:r>
          </a:p>
        </p:txBody>
      </p:sp>
      <p:sp>
        <p:nvSpPr>
          <p:cNvPr id="205" name="Text Box 48"/>
          <p:cNvSpPr txBox="1">
            <a:spLocks noChangeArrowheads="1"/>
          </p:cNvSpPr>
          <p:nvPr/>
        </p:nvSpPr>
        <p:spPr bwMode="auto">
          <a:xfrm rot="16200000">
            <a:off x="6240463" y="2763837"/>
            <a:ext cx="749300" cy="225425"/>
          </a:xfrm>
          <a:prstGeom prst="rect">
            <a:avLst/>
          </a:prstGeom>
          <a:noFill/>
          <a:ln w="19050">
            <a:noFill/>
            <a:headEnd/>
            <a:tailEnd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800" b="1" dirty="0">
                <a:solidFill>
                  <a:srgbClr val="3E3E3E"/>
                </a:solidFill>
              </a:rPr>
              <a:t>Прибуток</a:t>
            </a:r>
          </a:p>
        </p:txBody>
      </p:sp>
      <p:sp>
        <p:nvSpPr>
          <p:cNvPr id="97353" name="TextBox 20"/>
          <p:cNvSpPr txBox="1">
            <a:spLocks noChangeArrowheads="1"/>
          </p:cNvSpPr>
          <p:nvPr/>
        </p:nvSpPr>
        <p:spPr bwMode="auto">
          <a:xfrm>
            <a:off x="33338" y="620713"/>
            <a:ext cx="9036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1600" b="1"/>
              <a:t>Компенсація «зеленого» тарифу через обов</a:t>
            </a:r>
            <a:r>
              <a:rPr lang="en-US" sz="1600" b="1"/>
              <a:t>’</a:t>
            </a:r>
            <a:r>
              <a:rPr lang="uk-UA" sz="1600" b="1"/>
              <a:t>язкову купівлю зеленої електроенергії постачальниками (рекомендації СЕС)</a:t>
            </a:r>
            <a:endParaRPr lang="ru-RU" sz="1600" b="1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3338" y="4868863"/>
            <a:ext cx="9023350" cy="18923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b="1" i="1" dirty="0">
                <a:solidFill>
                  <a:schemeClr val="tx1"/>
                </a:solidFill>
              </a:rPr>
              <a:t>Суть механізму (рекомендовано Секретаріатом енергетичного Співтовариства):</a:t>
            </a:r>
            <a:r>
              <a:rPr lang="uk-UA" sz="1200" i="1" dirty="0">
                <a:solidFill>
                  <a:schemeClr val="tx1"/>
                </a:solidFill>
              </a:rPr>
              <a:t>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i="1" dirty="0" err="1">
                <a:solidFill>
                  <a:schemeClr val="tx1"/>
                </a:solidFill>
              </a:rPr>
              <a:t>Електропостачальники</a:t>
            </a:r>
            <a:r>
              <a:rPr lang="uk-UA" sz="1200" i="1" dirty="0">
                <a:solidFill>
                  <a:schemeClr val="tx1"/>
                </a:solidFill>
              </a:rPr>
              <a:t> </a:t>
            </a:r>
            <a:r>
              <a:rPr lang="uk-UA" sz="1200" i="1" dirty="0" err="1">
                <a:solidFill>
                  <a:schemeClr val="tx1"/>
                </a:solidFill>
              </a:rPr>
              <a:t>зобов</a:t>
            </a:r>
            <a:r>
              <a:rPr lang="en-US" sz="1200" i="1" dirty="0">
                <a:solidFill>
                  <a:schemeClr val="tx1"/>
                </a:solidFill>
              </a:rPr>
              <a:t>’</a:t>
            </a:r>
            <a:r>
              <a:rPr lang="uk-UA" sz="1200" i="1" dirty="0" err="1">
                <a:solidFill>
                  <a:schemeClr val="tx1"/>
                </a:solidFill>
              </a:rPr>
              <a:t>язані</a:t>
            </a:r>
            <a:r>
              <a:rPr lang="uk-UA" sz="1200" i="1" dirty="0">
                <a:solidFill>
                  <a:schemeClr val="tx1"/>
                </a:solidFill>
              </a:rPr>
              <a:t> купувати всю «зелену» електроенергію пропорційно обсягам свого постачання.</a:t>
            </a:r>
            <a:endParaRPr lang="ru-RU" sz="1200" i="1" dirty="0">
              <a:solidFill>
                <a:schemeClr val="tx1"/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i="1" dirty="0">
                <a:solidFill>
                  <a:schemeClr val="tx1"/>
                </a:solidFill>
              </a:rPr>
              <a:t>Такий підхід має приклади використання у різних країнах світу.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b="1" i="1" dirty="0">
                <a:solidFill>
                  <a:schemeClr val="tx1"/>
                </a:solidFill>
              </a:rPr>
              <a:t>Переваги такого механізму: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i="1" dirty="0">
                <a:solidFill>
                  <a:schemeClr val="tx1"/>
                </a:solidFill>
              </a:rPr>
              <a:t>Відсутнє перехресне субсидіювання. Компенсація «зеленого» тарифу не лягає тягарем на АЕС та ГЕС, що надає більше можливостей для їх розвитку.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b="1" i="1" dirty="0">
                <a:solidFill>
                  <a:schemeClr val="tx1"/>
                </a:solidFill>
              </a:rPr>
              <a:t>Недоліки: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i="1" dirty="0">
                <a:solidFill>
                  <a:schemeClr val="tx1"/>
                </a:solidFill>
              </a:rPr>
              <a:t>Компенсація здійснюється за рахунок підвищення роздрібного тарифу для кінцевого споживача.</a:t>
            </a:r>
            <a:endParaRPr lang="ru-RU" sz="1200" i="1" dirty="0">
              <a:solidFill>
                <a:schemeClr val="tx1"/>
              </a:solidFill>
            </a:endParaRPr>
          </a:p>
        </p:txBody>
      </p:sp>
      <p:sp>
        <p:nvSpPr>
          <p:cNvPr id="111" name="Скругленный прямоугольник 110"/>
          <p:cNvSpPr/>
          <p:nvPr/>
        </p:nvSpPr>
        <p:spPr>
          <a:xfrm>
            <a:off x="7954963" y="4224338"/>
            <a:ext cx="1073150" cy="346075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bg1">
                  <a:lumMod val="6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dirty="0">
                <a:solidFill>
                  <a:schemeClr val="tx1"/>
                </a:solidFill>
              </a:rPr>
              <a:t>Держбюджет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5" name="Прямая со стрелкой 4"/>
          <p:cNvCxnSpPr>
            <a:stCxn id="111" idx="0"/>
            <a:endCxn id="108" idx="2"/>
          </p:cNvCxnSpPr>
          <p:nvPr/>
        </p:nvCxnSpPr>
        <p:spPr>
          <a:xfrm flipV="1">
            <a:off x="8491538" y="2576513"/>
            <a:ext cx="0" cy="1647825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48"/>
          <p:cNvSpPr txBox="1">
            <a:spLocks noChangeArrowheads="1"/>
          </p:cNvSpPr>
          <p:nvPr/>
        </p:nvSpPr>
        <p:spPr bwMode="auto">
          <a:xfrm>
            <a:off x="8355013" y="3148013"/>
            <a:ext cx="968375" cy="400050"/>
          </a:xfrm>
          <a:prstGeom prst="rect">
            <a:avLst/>
          </a:prstGeom>
          <a:noFill/>
          <a:ln w="19050">
            <a:noFill/>
            <a:headEnd/>
            <a:tailEnd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b="1" dirty="0">
                <a:solidFill>
                  <a:srgbClr val="C00000"/>
                </a:solidFill>
              </a:rPr>
              <a:t>Адресна дотація</a:t>
            </a:r>
            <a:endParaRPr lang="uk-UA" sz="1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Прямоугольник 104"/>
          <p:cNvSpPr/>
          <p:nvPr/>
        </p:nvSpPr>
        <p:spPr>
          <a:xfrm>
            <a:off x="6003925" y="2479675"/>
            <a:ext cx="765175" cy="1682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 flipH="1">
            <a:off x="6769100" y="2474913"/>
            <a:ext cx="1255713" cy="4762"/>
          </a:xfrm>
          <a:prstGeom prst="line">
            <a:avLst/>
          </a:prstGeom>
          <a:ln w="38100">
            <a:solidFill>
              <a:srgbClr val="C00000"/>
            </a:solidFill>
            <a:prstDash val="solid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8343" name="Object 39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45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39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600" b="1" dirty="0">
              <a:solidFill>
                <a:prstClr val="white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98347" name="Заголовок 1"/>
          <p:cNvSpPr>
            <a:spLocks noGrp="1"/>
          </p:cNvSpPr>
          <p:nvPr>
            <p:ph type="title"/>
          </p:nvPr>
        </p:nvSpPr>
        <p:spPr bwMode="auto">
          <a:xfrm>
            <a:off x="-36513" y="-60325"/>
            <a:ext cx="9180513" cy="647700"/>
          </a:xfrm>
        </p:spPr>
        <p:txBody>
          <a:bodyPr/>
          <a:lstStyle/>
          <a:p>
            <a:pPr eaLnBrk="1" hangingPunct="1"/>
            <a:r>
              <a:rPr lang="uk-UA" sz="1400" cap="none" smtClean="0"/>
              <a:t>МЕХАНІЗМИ КОМПЕНСАЦІЇ «ЗЕЛЕНОГО» ТАРИФУ та КОМПЕНСАЦІЇ РОЗДРІБНОГО ТАРИФУ ВРАЗЛИВИМ СПОЖИВАЧАМ: Варіант 2</a:t>
            </a:r>
          </a:p>
        </p:txBody>
      </p:sp>
      <p:sp>
        <p:nvSpPr>
          <p:cNvPr id="98348" name="Номер слайда 3"/>
          <p:cNvSpPr>
            <a:spLocks noGrp="1"/>
          </p:cNvSpPr>
          <p:nvPr>
            <p:ph type="sldNum" sz="quarter" idx="10"/>
          </p:nvPr>
        </p:nvSpPr>
        <p:spPr bwMode="auto">
          <a:xfrm>
            <a:off x="8736013" y="6615113"/>
            <a:ext cx="430212" cy="2540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41D3A6-751E-4B5B-B17D-89328501B634}" type="slidenum">
              <a:rPr lang="uk-UA">
                <a:solidFill>
                  <a:srgbClr val="7F7F7F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uk-UA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98349" name="Номер слайда 3"/>
          <p:cNvSpPr>
            <a:spLocks/>
          </p:cNvSpPr>
          <p:nvPr/>
        </p:nvSpPr>
        <p:spPr bwMode="auto">
          <a:xfrm>
            <a:off x="8839200" y="6761163"/>
            <a:ext cx="217488" cy="217487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uk-UA">
              <a:solidFill>
                <a:srgbClr val="3E3E3E"/>
              </a:solidFill>
            </a:endParaRPr>
          </a:p>
        </p:txBody>
      </p:sp>
      <p:sp>
        <p:nvSpPr>
          <p:cNvPr id="60" name="Text Box 48"/>
          <p:cNvSpPr txBox="1">
            <a:spLocks noChangeArrowheads="1"/>
          </p:cNvSpPr>
          <p:nvPr/>
        </p:nvSpPr>
        <p:spPr bwMode="auto">
          <a:xfrm>
            <a:off x="511175" y="1446213"/>
            <a:ext cx="3436938" cy="400050"/>
          </a:xfrm>
          <a:prstGeom prst="rect">
            <a:avLst/>
          </a:prstGeom>
          <a:noFill/>
          <a:ln w="19050">
            <a:noFill/>
            <a:headEnd/>
            <a:tailEnd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b="1" dirty="0">
                <a:solidFill>
                  <a:srgbClr val="3E3E3E"/>
                </a:solidFill>
              </a:rPr>
              <a:t>Ринкове формування ціни виробників (базове навантаження)</a:t>
            </a:r>
            <a:endParaRPr lang="uk-UA" sz="1000" dirty="0">
              <a:solidFill>
                <a:srgbClr val="3E3E3E"/>
              </a:solidFill>
            </a:endParaRPr>
          </a:p>
        </p:txBody>
      </p:sp>
      <p:grpSp>
        <p:nvGrpSpPr>
          <p:cNvPr id="98351" name="Группа 89"/>
          <p:cNvGrpSpPr>
            <a:grpSpLocks/>
          </p:cNvGrpSpPr>
          <p:nvPr/>
        </p:nvGrpSpPr>
        <p:grpSpPr bwMode="auto">
          <a:xfrm>
            <a:off x="396875" y="1770063"/>
            <a:ext cx="3395663" cy="2662237"/>
            <a:chOff x="5130800" y="1199139"/>
            <a:chExt cx="3396275" cy="2547361"/>
          </a:xfrm>
        </p:grpSpPr>
        <p:sp>
          <p:nvSpPr>
            <p:cNvPr id="91" name="Прямоугольник 90"/>
            <p:cNvSpPr/>
            <p:nvPr/>
          </p:nvSpPr>
          <p:spPr bwMode="auto">
            <a:xfrm>
              <a:off x="5535686" y="2412819"/>
              <a:ext cx="1390901" cy="546840"/>
            </a:xfrm>
            <a:prstGeom prst="rect">
              <a:avLst/>
            </a:prstGeom>
            <a:solidFill>
              <a:srgbClr val="00B0F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92" name="Прямоугольник 91"/>
            <p:cNvSpPr/>
            <p:nvPr/>
          </p:nvSpPr>
          <p:spPr bwMode="auto">
            <a:xfrm>
              <a:off x="7158403" y="2417376"/>
              <a:ext cx="93679" cy="941779"/>
            </a:xfrm>
            <a:prstGeom prst="rect">
              <a:avLst/>
            </a:prstGeom>
            <a:solidFill>
              <a:srgbClr val="E2E2E2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93" name="Прямоугольник 92"/>
            <p:cNvSpPr/>
            <p:nvPr/>
          </p:nvSpPr>
          <p:spPr bwMode="auto">
            <a:xfrm>
              <a:off x="7158403" y="1817371"/>
              <a:ext cx="93679" cy="600005"/>
            </a:xfrm>
            <a:prstGeom prst="rect">
              <a:avLst/>
            </a:prstGeom>
            <a:solidFill>
              <a:srgbClr val="92D05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94" name="Прямоугольник 93"/>
            <p:cNvSpPr/>
            <p:nvPr/>
          </p:nvSpPr>
          <p:spPr bwMode="auto">
            <a:xfrm>
              <a:off x="6926587" y="2417376"/>
              <a:ext cx="231817" cy="941779"/>
            </a:xfrm>
            <a:prstGeom prst="rect">
              <a:avLst/>
            </a:prstGeom>
            <a:solidFill>
              <a:srgbClr val="E2E2E2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95" name="Прямоугольник 94"/>
            <p:cNvSpPr/>
            <p:nvPr/>
          </p:nvSpPr>
          <p:spPr bwMode="auto">
            <a:xfrm>
              <a:off x="6926587" y="2017879"/>
              <a:ext cx="231817" cy="399497"/>
            </a:xfrm>
            <a:prstGeom prst="rect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96" name="Прямоугольник 95"/>
            <p:cNvSpPr/>
            <p:nvPr/>
          </p:nvSpPr>
          <p:spPr bwMode="auto">
            <a:xfrm>
              <a:off x="8179349" y="2259400"/>
              <a:ext cx="115909" cy="1099755"/>
            </a:xfrm>
            <a:prstGeom prst="rect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97" name="Прямоугольник 96"/>
            <p:cNvSpPr/>
            <p:nvPr/>
          </p:nvSpPr>
          <p:spPr bwMode="auto">
            <a:xfrm>
              <a:off x="7947533" y="2359654"/>
              <a:ext cx="231817" cy="999501"/>
            </a:xfrm>
            <a:prstGeom prst="rect">
              <a:avLst/>
            </a:prstGeom>
            <a:solidFill>
              <a:srgbClr val="FFC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98" name="Прямоугольник 97"/>
            <p:cNvSpPr/>
            <p:nvPr/>
          </p:nvSpPr>
          <p:spPr bwMode="auto">
            <a:xfrm>
              <a:off x="7715716" y="2417376"/>
              <a:ext cx="231817" cy="941779"/>
            </a:xfrm>
            <a:prstGeom prst="rect">
              <a:avLst/>
            </a:prstGeom>
            <a:solidFill>
              <a:srgbClr val="E2E2E2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99" name="Прямоугольник 98"/>
            <p:cNvSpPr/>
            <p:nvPr/>
          </p:nvSpPr>
          <p:spPr bwMode="auto">
            <a:xfrm>
              <a:off x="7483899" y="2514592"/>
              <a:ext cx="231817" cy="844563"/>
            </a:xfrm>
            <a:prstGeom prst="rect">
              <a:avLst/>
            </a:prstGeom>
            <a:solidFill>
              <a:srgbClr val="E2E2E2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100" name="Прямоугольник 99"/>
            <p:cNvSpPr/>
            <p:nvPr/>
          </p:nvSpPr>
          <p:spPr bwMode="auto">
            <a:xfrm>
              <a:off x="7483899" y="2417376"/>
              <a:ext cx="231817" cy="97216"/>
            </a:xfrm>
            <a:prstGeom prst="rect">
              <a:avLst/>
            </a:prstGeom>
            <a:solidFill>
              <a:srgbClr val="00B0F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101" name="Прямоугольник 100"/>
            <p:cNvSpPr/>
            <p:nvPr/>
          </p:nvSpPr>
          <p:spPr bwMode="auto">
            <a:xfrm>
              <a:off x="7252082" y="2555605"/>
              <a:ext cx="231817" cy="803551"/>
            </a:xfrm>
            <a:prstGeom prst="rect">
              <a:avLst/>
            </a:prstGeom>
            <a:solidFill>
              <a:srgbClr val="E2E2E2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102" name="Прямоугольник 101"/>
            <p:cNvSpPr/>
            <p:nvPr/>
          </p:nvSpPr>
          <p:spPr bwMode="auto">
            <a:xfrm>
              <a:off x="7252082" y="2417376"/>
              <a:ext cx="231817" cy="142786"/>
            </a:xfrm>
            <a:prstGeom prst="rect">
              <a:avLst/>
            </a:prstGeom>
            <a:solidFill>
              <a:srgbClr val="00B0F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103" name="Прямоугольник 102"/>
            <p:cNvSpPr/>
            <p:nvPr/>
          </p:nvSpPr>
          <p:spPr bwMode="auto">
            <a:xfrm>
              <a:off x="5535686" y="2959658"/>
              <a:ext cx="1390901" cy="399497"/>
            </a:xfrm>
            <a:prstGeom prst="rect">
              <a:avLst/>
            </a:prstGeom>
            <a:solidFill>
              <a:srgbClr val="E2E2E2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sp>
          <p:nvSpPr>
            <p:cNvPr id="170" name="Прямоугольник 169"/>
            <p:cNvSpPr/>
            <p:nvPr/>
          </p:nvSpPr>
          <p:spPr bwMode="auto">
            <a:xfrm>
              <a:off x="5305456" y="3099406"/>
              <a:ext cx="230229" cy="259749"/>
            </a:xfrm>
            <a:prstGeom prst="rect">
              <a:avLst/>
            </a:prstGeom>
            <a:solidFill>
              <a:srgbClr val="E2E2E2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cxnSp>
          <p:nvCxnSpPr>
            <p:cNvPr id="171" name="Прямая соединительная линия 170"/>
            <p:cNvCxnSpPr/>
            <p:nvPr/>
          </p:nvCxnSpPr>
          <p:spPr bwMode="auto">
            <a:xfrm>
              <a:off x="5280052" y="2359654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Прямая соединительная линия 171"/>
            <p:cNvCxnSpPr/>
            <p:nvPr/>
          </p:nvCxnSpPr>
          <p:spPr bwMode="auto">
            <a:xfrm>
              <a:off x="5280052" y="3158648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Прямая соединительная линия 172"/>
            <p:cNvCxnSpPr/>
            <p:nvPr/>
          </p:nvCxnSpPr>
          <p:spPr bwMode="auto">
            <a:xfrm>
              <a:off x="5280052" y="3359156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Прямая соединительная линия 173"/>
            <p:cNvCxnSpPr/>
            <p:nvPr/>
          </p:nvCxnSpPr>
          <p:spPr bwMode="auto">
            <a:xfrm>
              <a:off x="5280052" y="1759649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Прямая соединительная линия 174"/>
            <p:cNvCxnSpPr/>
            <p:nvPr/>
          </p:nvCxnSpPr>
          <p:spPr bwMode="auto">
            <a:xfrm flipV="1">
              <a:off x="5305456" y="1753573"/>
              <a:ext cx="0" cy="1610139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Прямая соединительная линия 175"/>
            <p:cNvCxnSpPr/>
            <p:nvPr/>
          </p:nvCxnSpPr>
          <p:spPr bwMode="auto">
            <a:xfrm>
              <a:off x="5280052" y="1958639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Прямая соединительная линия 176"/>
            <p:cNvCxnSpPr/>
            <p:nvPr/>
          </p:nvCxnSpPr>
          <p:spPr bwMode="auto">
            <a:xfrm>
              <a:off x="5300694" y="3359156"/>
              <a:ext cx="2999327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Прямая соединительная линия 177"/>
            <p:cNvCxnSpPr/>
            <p:nvPr/>
          </p:nvCxnSpPr>
          <p:spPr bwMode="auto">
            <a:xfrm>
              <a:off x="5280052" y="2159146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Прямая соединительная линия 178"/>
            <p:cNvCxnSpPr/>
            <p:nvPr/>
          </p:nvCxnSpPr>
          <p:spPr bwMode="auto">
            <a:xfrm>
              <a:off x="5280052" y="2959658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Прямая соединительная линия 179"/>
            <p:cNvCxnSpPr/>
            <p:nvPr/>
          </p:nvCxnSpPr>
          <p:spPr bwMode="auto">
            <a:xfrm>
              <a:off x="5280052" y="2759151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Прямая соединительная линия 180"/>
            <p:cNvCxnSpPr/>
            <p:nvPr/>
          </p:nvCxnSpPr>
          <p:spPr bwMode="auto">
            <a:xfrm>
              <a:off x="5280052" y="2558643"/>
              <a:ext cx="25405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2" name="Прямоугольник 181"/>
            <p:cNvSpPr/>
            <p:nvPr/>
          </p:nvSpPr>
          <p:spPr bwMode="auto">
            <a:xfrm>
              <a:off x="5130800" y="2113576"/>
              <a:ext cx="114321" cy="9114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F3A6EFCA-7B5F-463D-B8D7-FE17433D383C}" type="datetime'''''''''6''''0''''''''''''''''''''0''''''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600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83" name="Прямоугольник 182"/>
            <p:cNvSpPr/>
            <p:nvPr/>
          </p:nvSpPr>
          <p:spPr bwMode="auto">
            <a:xfrm>
              <a:off x="5130800" y="1913069"/>
              <a:ext cx="114321" cy="9265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AEB72EB7-3A4E-497F-9DE1-364A70BC6CC4}" type="datetime'''''''''''''''''''''7''''''0''0''''''''''''''''''''''''''''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700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84" name="Прямоугольник 183"/>
            <p:cNvSpPr/>
            <p:nvPr/>
          </p:nvSpPr>
          <p:spPr bwMode="auto">
            <a:xfrm>
              <a:off x="5130800" y="1712561"/>
              <a:ext cx="114321" cy="9265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78B4BBA1-8E92-4ABF-8638-26199E06F6B2}" type="datetime'''''''8''''''''''''0''''''''''''''''0''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800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85" name="Прямоугольник 184"/>
            <p:cNvSpPr/>
            <p:nvPr/>
          </p:nvSpPr>
          <p:spPr bwMode="auto">
            <a:xfrm>
              <a:off x="5135564" y="1583445"/>
              <a:ext cx="339786" cy="9114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b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600" b="1" dirty="0">
                  <a:solidFill>
                    <a:srgbClr val="3E3E3E"/>
                  </a:solidFill>
                  <a:sym typeface="Calibri" pitchFamily="34" charset="0"/>
                </a:rPr>
                <a:t>грн/МВт*год</a:t>
              </a:r>
            </a:p>
          </p:txBody>
        </p:sp>
        <p:sp>
          <p:nvSpPr>
            <p:cNvPr id="186" name="Прямоугольник 185"/>
            <p:cNvSpPr/>
            <p:nvPr/>
          </p:nvSpPr>
          <p:spPr bwMode="auto">
            <a:xfrm>
              <a:off x="5130800" y="2513073"/>
              <a:ext cx="114321" cy="9265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B9043C9D-B2E9-4AAE-963F-1F746F57918E}" type="datetime'''''''''''4''''''''''''''''''''''''0''''0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400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87" name="Прямоугольник 186"/>
            <p:cNvSpPr/>
            <p:nvPr/>
          </p:nvSpPr>
          <p:spPr bwMode="auto">
            <a:xfrm>
              <a:off x="5130800" y="2312565"/>
              <a:ext cx="114321" cy="9265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07A7763F-1110-47BB-A5AB-299E209D3755}" type="datetime'5''0''''''0''''''''''''''''''''''''''''''''''''''''''''''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500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88" name="Прямоугольник 187"/>
            <p:cNvSpPr/>
            <p:nvPr/>
          </p:nvSpPr>
          <p:spPr bwMode="auto">
            <a:xfrm>
              <a:off x="5130800" y="2713581"/>
              <a:ext cx="114321" cy="9114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15E23AE5-20CF-4609-B3D4-7609D19917B3}" type="datetime'''''''''''''''3''''''''0''''''''''''''''''''''0''''''''''''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300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89" name="Прямоугольник 188"/>
            <p:cNvSpPr/>
            <p:nvPr/>
          </p:nvSpPr>
          <p:spPr bwMode="auto">
            <a:xfrm>
              <a:off x="5130800" y="2912570"/>
              <a:ext cx="114321" cy="9265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20A8F879-CE92-4C21-A507-4F337365A25F}" type="datetime'''''''''''''''2''''''''''''00''''''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200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90" name="Прямоугольник 189"/>
            <p:cNvSpPr/>
            <p:nvPr/>
          </p:nvSpPr>
          <p:spPr bwMode="auto">
            <a:xfrm>
              <a:off x="5130800" y="3113078"/>
              <a:ext cx="114321" cy="9265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269EFCBF-735E-409C-8EC7-7ACF0BC5298A}" type="datetime'1''''''0''''''''''''''''''''''''''''''''''''''''''''0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100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91" name="Прямоугольник 190"/>
            <p:cNvSpPr/>
            <p:nvPr/>
          </p:nvSpPr>
          <p:spPr bwMode="auto">
            <a:xfrm>
              <a:off x="5207014" y="3313586"/>
              <a:ext cx="38107" cy="9114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57086494-56A2-49B7-9490-50EB3530FFFF}" type="datetime'''''''''''''''''''''''''''''''0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92" name="Прямоугольник 191"/>
            <p:cNvSpPr/>
            <p:nvPr/>
          </p:nvSpPr>
          <p:spPr bwMode="auto">
            <a:xfrm>
              <a:off x="8339716" y="3357636"/>
              <a:ext cx="139725" cy="9265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600" b="1" dirty="0">
                  <a:solidFill>
                    <a:srgbClr val="3E3E3E"/>
                  </a:solidFill>
                  <a:sym typeface="Calibri" pitchFamily="34" charset="0"/>
                </a:rPr>
                <a:t>МВт</a:t>
              </a:r>
            </a:p>
          </p:txBody>
        </p:sp>
        <p:sp>
          <p:nvSpPr>
            <p:cNvPr id="197" name="Правая фигурная скобка 196"/>
            <p:cNvSpPr/>
            <p:nvPr/>
          </p:nvSpPr>
          <p:spPr>
            <a:xfrm rot="5400000">
              <a:off x="6171067" y="2722117"/>
              <a:ext cx="116963" cy="1394076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ln>
                  <a:solidFill>
                    <a:srgbClr val="3E3E3E"/>
                  </a:solidFill>
                </a:ln>
                <a:solidFill>
                  <a:srgbClr val="3E3E3E"/>
                </a:solidFill>
                <a:cs typeface="Calibri" pitchFamily="34" charset="0"/>
              </a:endParaRPr>
            </a:p>
          </p:txBody>
        </p:sp>
        <p:sp>
          <p:nvSpPr>
            <p:cNvPr id="198" name="Text Box 48"/>
            <p:cNvSpPr txBox="1">
              <a:spLocks noChangeArrowheads="1"/>
            </p:cNvSpPr>
            <p:nvPr/>
          </p:nvSpPr>
          <p:spPr bwMode="auto">
            <a:xfrm>
              <a:off x="5653182" y="3477638"/>
              <a:ext cx="1146382" cy="138228"/>
            </a:xfrm>
            <a:prstGeom prst="rect">
              <a:avLst/>
            </a:prstGeom>
            <a:noFill/>
            <a:ln w="19050">
              <a:noFill/>
              <a:headEnd/>
              <a:tailEnd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000" b="1" dirty="0">
                  <a:solidFill>
                    <a:srgbClr val="3E3E3E"/>
                  </a:solidFill>
                </a:rPr>
                <a:t>АЕС</a:t>
              </a:r>
            </a:p>
          </p:txBody>
        </p:sp>
        <p:sp>
          <p:nvSpPr>
            <p:cNvPr id="199" name="Правая фигурная скобка 198"/>
            <p:cNvSpPr/>
            <p:nvPr/>
          </p:nvSpPr>
          <p:spPr>
            <a:xfrm rot="5400000">
              <a:off x="7715948" y="2898328"/>
              <a:ext cx="115444" cy="1043176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ln>
                  <a:solidFill>
                    <a:srgbClr val="3E3E3E"/>
                  </a:solidFill>
                </a:ln>
                <a:solidFill>
                  <a:srgbClr val="3E3E3E"/>
                </a:solidFill>
                <a:cs typeface="Calibri" pitchFamily="34" charset="0"/>
              </a:endParaRPr>
            </a:p>
          </p:txBody>
        </p:sp>
        <p:sp>
          <p:nvSpPr>
            <p:cNvPr id="200" name="Text Box 48"/>
            <p:cNvSpPr txBox="1">
              <a:spLocks noChangeArrowheads="1"/>
            </p:cNvSpPr>
            <p:nvPr/>
          </p:nvSpPr>
          <p:spPr bwMode="auto">
            <a:xfrm>
              <a:off x="7202861" y="3480676"/>
              <a:ext cx="1146382" cy="138228"/>
            </a:xfrm>
            <a:prstGeom prst="rect">
              <a:avLst/>
            </a:prstGeom>
            <a:noFill/>
            <a:ln w="19050">
              <a:noFill/>
              <a:headEnd/>
              <a:tailEnd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000" b="1" dirty="0">
                  <a:solidFill>
                    <a:srgbClr val="3E3E3E"/>
                  </a:solidFill>
                </a:rPr>
                <a:t>ТЕС</a:t>
              </a:r>
            </a:p>
          </p:txBody>
        </p:sp>
        <p:cxnSp>
          <p:nvCxnSpPr>
            <p:cNvPr id="201" name="Прямая соединительная линия 200"/>
            <p:cNvCxnSpPr/>
            <p:nvPr/>
          </p:nvCxnSpPr>
          <p:spPr>
            <a:xfrm>
              <a:off x="7950708" y="1568255"/>
              <a:ext cx="0" cy="1763558"/>
            </a:xfrm>
            <a:prstGeom prst="line">
              <a:avLst/>
            </a:prstGeom>
            <a:ln w="38100">
              <a:solidFill>
                <a:schemeClr val="accent3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2" name="Text Box 48"/>
            <p:cNvSpPr txBox="1">
              <a:spLocks noChangeArrowheads="1"/>
            </p:cNvSpPr>
            <p:nvPr/>
          </p:nvSpPr>
          <p:spPr bwMode="auto">
            <a:xfrm>
              <a:off x="7706189" y="1199139"/>
              <a:ext cx="820886" cy="399496"/>
            </a:xfrm>
            <a:prstGeom prst="rect">
              <a:avLst/>
            </a:prstGeom>
            <a:noFill/>
            <a:ln w="19050">
              <a:noFill/>
              <a:headEnd/>
              <a:tailEnd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000" b="1" dirty="0">
                  <a:solidFill>
                    <a:srgbClr val="C00000"/>
                  </a:solidFill>
                </a:rPr>
                <a:t>попит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000" b="1" dirty="0">
                  <a:solidFill>
                    <a:srgbClr val="C00000"/>
                  </a:solidFill>
                </a:rPr>
                <a:t>МВт</a:t>
              </a:r>
              <a:endParaRPr lang="uk-UA" sz="1000" dirty="0">
                <a:solidFill>
                  <a:srgbClr val="C00000"/>
                </a:solidFill>
              </a:endParaRPr>
            </a:p>
          </p:txBody>
        </p:sp>
        <p:cxnSp>
          <p:nvCxnSpPr>
            <p:cNvPr id="203" name="Прямая соединительная линия 202"/>
            <p:cNvCxnSpPr/>
            <p:nvPr/>
          </p:nvCxnSpPr>
          <p:spPr>
            <a:xfrm flipH="1">
              <a:off x="5307045" y="2406743"/>
              <a:ext cx="3220030" cy="0"/>
            </a:xfrm>
            <a:prstGeom prst="line">
              <a:avLst/>
            </a:prstGeom>
            <a:ln w="38100">
              <a:solidFill>
                <a:srgbClr val="C00000"/>
              </a:solidFill>
              <a:prstDash val="solid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4" name="Text Box 48"/>
            <p:cNvSpPr txBox="1">
              <a:spLocks noChangeArrowheads="1"/>
            </p:cNvSpPr>
            <p:nvPr/>
          </p:nvSpPr>
          <p:spPr bwMode="auto">
            <a:xfrm>
              <a:off x="5616663" y="1840157"/>
              <a:ext cx="968550" cy="554434"/>
            </a:xfrm>
            <a:prstGeom prst="rect">
              <a:avLst/>
            </a:prstGeom>
            <a:noFill/>
            <a:ln w="19050">
              <a:noFill/>
              <a:headEnd/>
              <a:tailEnd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000" b="1" dirty="0">
                  <a:solidFill>
                    <a:srgbClr val="C00000"/>
                  </a:solidFill>
                </a:rPr>
                <a:t>Ринкова ціна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000" b="1" dirty="0">
                  <a:solidFill>
                    <a:srgbClr val="C00000"/>
                  </a:solidFill>
                </a:rPr>
                <a:t>грн/МВт*год</a:t>
              </a:r>
              <a:endParaRPr lang="uk-UA" sz="1000" dirty="0">
                <a:solidFill>
                  <a:srgbClr val="C00000"/>
                </a:solidFill>
              </a:endParaRPr>
            </a:p>
          </p:txBody>
        </p:sp>
        <p:sp>
          <p:nvSpPr>
            <p:cNvPr id="206" name="Text Box 48"/>
            <p:cNvSpPr txBox="1">
              <a:spLocks noChangeArrowheads="1"/>
            </p:cNvSpPr>
            <p:nvPr/>
          </p:nvSpPr>
          <p:spPr bwMode="auto">
            <a:xfrm rot="16200000">
              <a:off x="5186645" y="3419202"/>
              <a:ext cx="467852" cy="138137"/>
            </a:xfrm>
            <a:prstGeom prst="rect">
              <a:avLst/>
            </a:prstGeom>
            <a:noFill/>
            <a:ln w="19050">
              <a:noFill/>
              <a:headEnd/>
              <a:tailEnd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000" b="1" dirty="0">
                  <a:solidFill>
                    <a:srgbClr val="3E3E3E"/>
                  </a:solidFill>
                </a:rPr>
                <a:t>ГЕС</a:t>
              </a:r>
            </a:p>
          </p:txBody>
        </p:sp>
        <p:sp>
          <p:nvSpPr>
            <p:cNvPr id="207" name="Text Box 48"/>
            <p:cNvSpPr txBox="1">
              <a:spLocks noChangeArrowheads="1"/>
            </p:cNvSpPr>
            <p:nvPr/>
          </p:nvSpPr>
          <p:spPr bwMode="auto">
            <a:xfrm rot="16200000">
              <a:off x="6795073" y="3443505"/>
              <a:ext cx="467852" cy="138138"/>
            </a:xfrm>
            <a:prstGeom prst="rect">
              <a:avLst/>
            </a:prstGeom>
            <a:noFill/>
            <a:ln w="19050">
              <a:noFill/>
              <a:headEnd/>
              <a:tailEnd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000" b="1" dirty="0">
                  <a:solidFill>
                    <a:srgbClr val="3E3E3E"/>
                  </a:solidFill>
                </a:rPr>
                <a:t>ТЕЦ</a:t>
              </a:r>
            </a:p>
          </p:txBody>
        </p:sp>
        <p:sp>
          <p:nvSpPr>
            <p:cNvPr id="208" name="Text Box 48"/>
            <p:cNvSpPr txBox="1">
              <a:spLocks noChangeArrowheads="1"/>
            </p:cNvSpPr>
            <p:nvPr/>
          </p:nvSpPr>
          <p:spPr bwMode="auto">
            <a:xfrm rot="16200000">
              <a:off x="6955439" y="3443506"/>
              <a:ext cx="467852" cy="138137"/>
            </a:xfrm>
            <a:prstGeom prst="rect">
              <a:avLst/>
            </a:prstGeom>
            <a:noFill/>
            <a:ln w="19050">
              <a:noFill/>
              <a:headEnd/>
              <a:tailEnd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000" b="1" dirty="0">
                  <a:solidFill>
                    <a:srgbClr val="3E3E3E"/>
                  </a:solidFill>
                </a:rPr>
                <a:t>ВДЕ</a:t>
              </a:r>
            </a:p>
          </p:txBody>
        </p:sp>
        <p:sp>
          <p:nvSpPr>
            <p:cNvPr id="218" name="Прямоугольник 217"/>
            <p:cNvSpPr/>
            <p:nvPr/>
          </p:nvSpPr>
          <p:spPr bwMode="auto">
            <a:xfrm>
              <a:off x="5305456" y="2417376"/>
              <a:ext cx="230229" cy="682030"/>
            </a:xfrm>
            <a:prstGeom prst="rect">
              <a:avLst/>
            </a:prstGeom>
            <a:solidFill>
              <a:srgbClr val="00B0F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</p:grpSp>
      <p:sp>
        <p:nvSpPr>
          <p:cNvPr id="108" name="Скругленный прямоугольник 107"/>
          <p:cNvSpPr/>
          <p:nvPr/>
        </p:nvSpPr>
        <p:spPr>
          <a:xfrm>
            <a:off x="8024813" y="2301875"/>
            <a:ext cx="933450" cy="346075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bg1">
                  <a:lumMod val="6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dirty="0">
                <a:solidFill>
                  <a:schemeClr val="tx1"/>
                </a:solidFill>
              </a:rPr>
              <a:t>Споживач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1757363" y="4494213"/>
            <a:ext cx="323850" cy="14128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0" name="Прямоугольник 109"/>
          <p:cNvSpPr/>
          <p:nvPr/>
        </p:nvSpPr>
        <p:spPr>
          <a:xfrm>
            <a:off x="2905125" y="4505325"/>
            <a:ext cx="325438" cy="14128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4" name="Text Box 48"/>
          <p:cNvSpPr txBox="1">
            <a:spLocks noChangeArrowheads="1"/>
          </p:cNvSpPr>
          <p:nvPr/>
        </p:nvSpPr>
        <p:spPr bwMode="auto">
          <a:xfrm>
            <a:off x="3378200" y="4483100"/>
            <a:ext cx="1195388" cy="30638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uk-UA" sz="1000" b="1" i="1">
                <a:solidFill>
                  <a:srgbClr val="3E3E3E"/>
                </a:solidFill>
                <a:latin typeface="Calibri" pitchFamily="34" charset="0"/>
                <a:cs typeface="Arial" charset="0"/>
              </a:rPr>
              <a:t>Обсяг компенсації зеленого тарифу</a:t>
            </a:r>
          </a:p>
        </p:txBody>
      </p:sp>
      <p:sp>
        <p:nvSpPr>
          <p:cNvPr id="115" name="Text Box 48"/>
          <p:cNvSpPr txBox="1">
            <a:spLocks noChangeArrowheads="1"/>
          </p:cNvSpPr>
          <p:nvPr/>
        </p:nvSpPr>
        <p:spPr bwMode="auto">
          <a:xfrm>
            <a:off x="798513" y="4483100"/>
            <a:ext cx="1193800" cy="1524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uk-UA" sz="1000" b="1" i="1">
                <a:solidFill>
                  <a:srgbClr val="3E3E3E"/>
                </a:solidFill>
                <a:latin typeface="Calibri" pitchFamily="34" charset="0"/>
                <a:cs typeface="Arial" charset="0"/>
              </a:rPr>
              <a:t>Собівартість</a:t>
            </a:r>
          </a:p>
        </p:txBody>
      </p:sp>
      <p:sp>
        <p:nvSpPr>
          <p:cNvPr id="116" name="Text Box 48"/>
          <p:cNvSpPr txBox="1">
            <a:spLocks noChangeArrowheads="1"/>
          </p:cNvSpPr>
          <p:nvPr/>
        </p:nvSpPr>
        <p:spPr bwMode="auto">
          <a:xfrm>
            <a:off x="2228850" y="4527550"/>
            <a:ext cx="676275" cy="15398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spAutoFit/>
          </a:bodyPr>
          <a:lstStyle/>
          <a:p>
            <a:pPr>
              <a:defRPr/>
            </a:pPr>
            <a:r>
              <a:rPr lang="uk-UA" sz="1000" b="1" i="1">
                <a:solidFill>
                  <a:srgbClr val="3E3E3E"/>
                </a:solidFill>
                <a:latin typeface="Calibri" pitchFamily="34" charset="0"/>
                <a:cs typeface="Arial" charset="0"/>
              </a:rPr>
              <a:t>Прибуток</a:t>
            </a:r>
          </a:p>
        </p:txBody>
      </p:sp>
      <p:sp>
        <p:nvSpPr>
          <p:cNvPr id="119" name="Прямоугольник 118"/>
          <p:cNvSpPr/>
          <p:nvPr/>
        </p:nvSpPr>
        <p:spPr>
          <a:xfrm>
            <a:off x="295275" y="4478338"/>
            <a:ext cx="323850" cy="1428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0" name="Text Box 48"/>
          <p:cNvSpPr txBox="1">
            <a:spLocks noChangeArrowheads="1"/>
          </p:cNvSpPr>
          <p:nvPr/>
        </p:nvSpPr>
        <p:spPr bwMode="auto">
          <a:xfrm>
            <a:off x="4921250" y="1524000"/>
            <a:ext cx="3438525" cy="246063"/>
          </a:xfrm>
          <a:prstGeom prst="rect">
            <a:avLst/>
          </a:prstGeom>
          <a:noFill/>
          <a:ln w="19050">
            <a:noFill/>
            <a:headEnd/>
            <a:tailEnd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b="1" dirty="0">
                <a:solidFill>
                  <a:srgbClr val="3E3E3E"/>
                </a:solidFill>
              </a:rPr>
              <a:t>Ринкове формування ціни постачальників</a:t>
            </a:r>
            <a:endParaRPr lang="uk-UA" sz="1000" dirty="0">
              <a:solidFill>
                <a:srgbClr val="3E3E3E"/>
              </a:solidFill>
            </a:endParaRPr>
          </a:p>
        </p:txBody>
      </p:sp>
      <p:grpSp>
        <p:nvGrpSpPr>
          <p:cNvPr id="98360" name="Группа 87"/>
          <p:cNvGrpSpPr>
            <a:grpSpLocks/>
          </p:cNvGrpSpPr>
          <p:nvPr/>
        </p:nvGrpSpPr>
        <p:grpSpPr bwMode="auto">
          <a:xfrm>
            <a:off x="3744913" y="1893888"/>
            <a:ext cx="4248150" cy="2538412"/>
            <a:chOff x="4400289" y="1330809"/>
            <a:chExt cx="4248026" cy="2429423"/>
          </a:xfrm>
        </p:grpSpPr>
        <p:sp>
          <p:nvSpPr>
            <p:cNvPr id="133" name="Прямоугольник 132"/>
            <p:cNvSpPr/>
            <p:nvPr/>
          </p:nvSpPr>
          <p:spPr bwMode="auto">
            <a:xfrm>
              <a:off x="5308312" y="2272799"/>
              <a:ext cx="328602" cy="121547"/>
            </a:xfrm>
            <a:prstGeom prst="rect">
              <a:avLst/>
            </a:prstGeom>
            <a:solidFill>
              <a:srgbClr val="FFFF00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cxnSp>
          <p:nvCxnSpPr>
            <p:cNvPr id="134" name="Прямая соединительная линия 133"/>
            <p:cNvCxnSpPr/>
            <p:nvPr/>
          </p:nvCxnSpPr>
          <p:spPr bwMode="auto">
            <a:xfrm>
              <a:off x="5279738" y="2359401"/>
              <a:ext cx="25399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Прямая соединительная линия 134"/>
            <p:cNvCxnSpPr/>
            <p:nvPr/>
          </p:nvCxnSpPr>
          <p:spPr bwMode="auto">
            <a:xfrm>
              <a:off x="5279738" y="3158574"/>
              <a:ext cx="25399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Прямая соединительная линия 135"/>
            <p:cNvCxnSpPr/>
            <p:nvPr/>
          </p:nvCxnSpPr>
          <p:spPr bwMode="auto">
            <a:xfrm>
              <a:off x="5279738" y="3359126"/>
              <a:ext cx="25399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Прямая соединительная линия 136"/>
            <p:cNvCxnSpPr/>
            <p:nvPr/>
          </p:nvCxnSpPr>
          <p:spPr bwMode="auto">
            <a:xfrm>
              <a:off x="5279738" y="1759263"/>
              <a:ext cx="25399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Прямая соединительная линия 137"/>
            <p:cNvCxnSpPr/>
            <p:nvPr/>
          </p:nvCxnSpPr>
          <p:spPr bwMode="auto">
            <a:xfrm flipV="1">
              <a:off x="5305138" y="1754704"/>
              <a:ext cx="0" cy="1608981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Прямая соединительная линия 138"/>
            <p:cNvCxnSpPr/>
            <p:nvPr/>
          </p:nvCxnSpPr>
          <p:spPr bwMode="auto">
            <a:xfrm>
              <a:off x="5279738" y="1958296"/>
              <a:ext cx="25399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Прямая соединительная линия 139"/>
            <p:cNvCxnSpPr/>
            <p:nvPr/>
          </p:nvCxnSpPr>
          <p:spPr bwMode="auto">
            <a:xfrm>
              <a:off x="5300375" y="3359126"/>
              <a:ext cx="2998700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Прямая соединительная линия 140"/>
            <p:cNvCxnSpPr/>
            <p:nvPr/>
          </p:nvCxnSpPr>
          <p:spPr bwMode="auto">
            <a:xfrm>
              <a:off x="5279738" y="2158848"/>
              <a:ext cx="25399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Прямая соединительная линия 141"/>
            <p:cNvCxnSpPr/>
            <p:nvPr/>
          </p:nvCxnSpPr>
          <p:spPr bwMode="auto">
            <a:xfrm>
              <a:off x="5279738" y="2959541"/>
              <a:ext cx="25399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Прямая соединительная линия 142"/>
            <p:cNvCxnSpPr/>
            <p:nvPr/>
          </p:nvCxnSpPr>
          <p:spPr bwMode="auto">
            <a:xfrm>
              <a:off x="5279738" y="2758988"/>
              <a:ext cx="25399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Прямая соединительная линия 143"/>
            <p:cNvCxnSpPr/>
            <p:nvPr/>
          </p:nvCxnSpPr>
          <p:spPr bwMode="auto">
            <a:xfrm>
              <a:off x="5279738" y="2558435"/>
              <a:ext cx="25399" cy="0"/>
            </a:xfrm>
            <a:prstGeom prst="line">
              <a:avLst/>
            </a:prstGeom>
            <a:ln w="952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Прямоугольник 144"/>
            <p:cNvSpPr/>
            <p:nvPr/>
          </p:nvSpPr>
          <p:spPr bwMode="auto">
            <a:xfrm>
              <a:off x="5130518" y="2113268"/>
              <a:ext cx="114297" cy="9116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F3A6EFCA-7B5F-463D-B8D7-FE17433D383C}" type="datetime'''''''''6''''0''''''''''''''''''''0''''''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600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46" name="Прямоугольник 145"/>
            <p:cNvSpPr/>
            <p:nvPr/>
          </p:nvSpPr>
          <p:spPr bwMode="auto">
            <a:xfrm>
              <a:off x="5130518" y="1912715"/>
              <a:ext cx="114297" cy="9268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AEB72EB7-3A4E-497F-9DE1-364A70BC6CC4}" type="datetime'''''''''''''''''''''7''''''0''0''''''''''''''''''''''''''''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700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47" name="Прямоугольник 146"/>
            <p:cNvSpPr/>
            <p:nvPr/>
          </p:nvSpPr>
          <p:spPr bwMode="auto">
            <a:xfrm>
              <a:off x="5130518" y="1712163"/>
              <a:ext cx="114297" cy="9268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78B4BBA1-8E92-4ABF-8638-26199E06F6B2}" type="datetime'''''''8''''''''''''0''''''''''''''''0''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800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48" name="Прямоугольник 147"/>
            <p:cNvSpPr/>
            <p:nvPr/>
          </p:nvSpPr>
          <p:spPr bwMode="auto">
            <a:xfrm>
              <a:off x="5135280" y="1583019"/>
              <a:ext cx="339715" cy="9116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b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600" b="1" dirty="0">
                  <a:solidFill>
                    <a:srgbClr val="3E3E3E"/>
                  </a:solidFill>
                  <a:sym typeface="Calibri" pitchFamily="34" charset="0"/>
                </a:rPr>
                <a:t>грн/МВт*год</a:t>
              </a:r>
            </a:p>
          </p:txBody>
        </p:sp>
        <p:sp>
          <p:nvSpPr>
            <p:cNvPr id="149" name="Прямоугольник 148"/>
            <p:cNvSpPr/>
            <p:nvPr/>
          </p:nvSpPr>
          <p:spPr bwMode="auto">
            <a:xfrm>
              <a:off x="5130518" y="2512855"/>
              <a:ext cx="114297" cy="9267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B9043C9D-B2E9-4AAE-963F-1F746F57918E}" type="datetime'''''''''''4''''''''''''''''''''''''0''''0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400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50" name="Прямоугольник 149"/>
            <p:cNvSpPr/>
            <p:nvPr/>
          </p:nvSpPr>
          <p:spPr bwMode="auto">
            <a:xfrm>
              <a:off x="5130518" y="2312302"/>
              <a:ext cx="114297" cy="9267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07A7763F-1110-47BB-A5AB-299E209D3755}" type="datetime'5''0''''''0''''''''''''''''''''''''''''''''''''''''''''''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500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51" name="Прямоугольник 150"/>
            <p:cNvSpPr/>
            <p:nvPr/>
          </p:nvSpPr>
          <p:spPr bwMode="auto">
            <a:xfrm>
              <a:off x="5130518" y="2713408"/>
              <a:ext cx="114297" cy="9116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15E23AE5-20CF-4609-B3D4-7609D19917B3}" type="datetime'''''''''''''''3''''''''0''''''''''''''''''''''0''''''''''''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300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52" name="Прямоугольник 151"/>
            <p:cNvSpPr/>
            <p:nvPr/>
          </p:nvSpPr>
          <p:spPr bwMode="auto">
            <a:xfrm>
              <a:off x="5130518" y="2912441"/>
              <a:ext cx="114297" cy="9268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20A8F879-CE92-4C21-A507-4F337365A25F}" type="datetime'''''''''''''''2''''''''''''00''''''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200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53" name="Прямоугольник 152"/>
            <p:cNvSpPr/>
            <p:nvPr/>
          </p:nvSpPr>
          <p:spPr bwMode="auto">
            <a:xfrm>
              <a:off x="5130518" y="3112993"/>
              <a:ext cx="114297" cy="9268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269EFCBF-735E-409C-8EC7-7ACF0BC5298A}" type="datetime'1''''''0''''''''''''''''''''''''''''''''''''''''''''0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100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54" name="Прямоугольник 153"/>
            <p:cNvSpPr/>
            <p:nvPr/>
          </p:nvSpPr>
          <p:spPr bwMode="auto">
            <a:xfrm>
              <a:off x="5206715" y="3313546"/>
              <a:ext cx="38099" cy="9116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0" anchor="ctr"/>
            <a:lstStyle/>
            <a:p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fld id="{57086494-56A2-49B7-9490-50EB3530FFFF}" type="datetime'''''''''''''''''''''''''''''''0'''">
                <a:rPr lang="uk-UA" sz="600" b="1">
                  <a:solidFill>
                    <a:srgbClr val="3E3E3E"/>
                  </a:solidFill>
                  <a:cs typeface="Calibri"/>
                  <a:sym typeface="Calibri"/>
                </a:rPr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t>0</a:t>
              </a:fld>
              <a:endParaRPr lang="uk-UA" sz="600" b="1" dirty="0">
                <a:solidFill>
                  <a:srgbClr val="3E3E3E"/>
                </a:solidFill>
                <a:cs typeface="Calibri"/>
                <a:sym typeface="Calibri"/>
              </a:endParaRPr>
            </a:p>
          </p:txBody>
        </p:sp>
        <p:sp>
          <p:nvSpPr>
            <p:cNvPr id="157" name="Text Box 48"/>
            <p:cNvSpPr txBox="1">
              <a:spLocks noChangeArrowheads="1"/>
            </p:cNvSpPr>
            <p:nvPr/>
          </p:nvSpPr>
          <p:spPr bwMode="auto">
            <a:xfrm rot="16200000">
              <a:off x="5192519" y="2710782"/>
              <a:ext cx="1314229" cy="228593"/>
            </a:xfrm>
            <a:prstGeom prst="rect">
              <a:avLst/>
            </a:prstGeom>
            <a:noFill/>
            <a:ln w="19050">
              <a:noFill/>
              <a:headEnd/>
              <a:tailEnd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800" b="1" dirty="0">
                  <a:solidFill>
                    <a:srgbClr val="3E3E3E"/>
                  </a:solidFill>
                </a:rPr>
                <a:t>Тариф на передачу</a:t>
              </a:r>
            </a:p>
          </p:txBody>
        </p:sp>
        <p:sp>
          <p:nvSpPr>
            <p:cNvPr id="163" name="Text Box 48"/>
            <p:cNvSpPr txBox="1">
              <a:spLocks noChangeArrowheads="1"/>
            </p:cNvSpPr>
            <p:nvPr/>
          </p:nvSpPr>
          <p:spPr bwMode="auto">
            <a:xfrm>
              <a:off x="7679968" y="1330809"/>
              <a:ext cx="968347" cy="530249"/>
            </a:xfrm>
            <a:prstGeom prst="rect">
              <a:avLst/>
            </a:prstGeom>
            <a:noFill/>
            <a:ln w="19050">
              <a:noFill/>
              <a:headEnd/>
              <a:tailEnd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000" b="1" dirty="0">
                  <a:solidFill>
                    <a:srgbClr val="C00000"/>
                  </a:solidFill>
                </a:rPr>
                <a:t>Роздрібна ціна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1000" b="1" dirty="0">
                  <a:solidFill>
                    <a:srgbClr val="C00000"/>
                  </a:solidFill>
                </a:rPr>
                <a:t>грн/МВт*год</a:t>
              </a:r>
              <a:endParaRPr lang="uk-UA" sz="1000" dirty="0">
                <a:solidFill>
                  <a:srgbClr val="C00000"/>
                </a:solidFill>
              </a:endParaRPr>
            </a:p>
          </p:txBody>
        </p:sp>
        <p:sp>
          <p:nvSpPr>
            <p:cNvPr id="164" name="Text Box 48"/>
            <p:cNvSpPr txBox="1">
              <a:spLocks noChangeArrowheads="1"/>
            </p:cNvSpPr>
            <p:nvPr/>
          </p:nvSpPr>
          <p:spPr bwMode="auto">
            <a:xfrm rot="16200000">
              <a:off x="4996539" y="2781793"/>
              <a:ext cx="963261" cy="282567"/>
            </a:xfrm>
            <a:prstGeom prst="rect">
              <a:avLst/>
            </a:prstGeom>
            <a:noFill/>
            <a:ln w="19050">
              <a:noFill/>
              <a:headEnd/>
              <a:tailEnd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800" b="1" dirty="0">
                  <a:solidFill>
                    <a:srgbClr val="3E3E3E"/>
                  </a:solidFill>
                </a:rPr>
                <a:t>Плата за послуги</a:t>
              </a:r>
            </a:p>
          </p:txBody>
        </p:sp>
        <p:sp>
          <p:nvSpPr>
            <p:cNvPr id="165" name="Text Box 48"/>
            <p:cNvSpPr txBox="1">
              <a:spLocks noChangeArrowheads="1"/>
            </p:cNvSpPr>
            <p:nvPr/>
          </p:nvSpPr>
          <p:spPr bwMode="auto">
            <a:xfrm>
              <a:off x="6684634" y="3360646"/>
              <a:ext cx="839763" cy="399586"/>
            </a:xfrm>
            <a:prstGeom prst="rect">
              <a:avLst/>
            </a:prstGeom>
            <a:noFill/>
            <a:ln w="19050">
              <a:noFill/>
              <a:headEnd/>
              <a:tailEnd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800" b="1" dirty="0" err="1">
                  <a:solidFill>
                    <a:srgbClr val="3E3E3E"/>
                  </a:solidFill>
                </a:rPr>
                <a:t>Постачаль</a:t>
              </a:r>
              <a:endParaRPr lang="uk-UA" sz="800" b="1" dirty="0">
                <a:solidFill>
                  <a:srgbClr val="3E3E3E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800" b="1" dirty="0" err="1">
                  <a:solidFill>
                    <a:srgbClr val="3E3E3E"/>
                  </a:solidFill>
                </a:rPr>
                <a:t>ники</a:t>
              </a:r>
              <a:endParaRPr lang="uk-UA" sz="800" b="1" dirty="0">
                <a:solidFill>
                  <a:srgbClr val="3E3E3E"/>
                </a:solidFill>
              </a:endParaRPr>
            </a:p>
          </p:txBody>
        </p:sp>
        <p:sp>
          <p:nvSpPr>
            <p:cNvPr id="132" name="Прямоугольник 131"/>
            <p:cNvSpPr/>
            <p:nvPr/>
          </p:nvSpPr>
          <p:spPr bwMode="auto">
            <a:xfrm>
              <a:off x="5636915" y="2158848"/>
              <a:ext cx="490524" cy="107874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>
                <a:solidFill>
                  <a:prstClr val="white"/>
                </a:solidFill>
              </a:endParaRPr>
            </a:p>
          </p:txBody>
        </p:sp>
        <p:cxnSp>
          <p:nvCxnSpPr>
            <p:cNvPr id="162" name="Прямая соединительная линия 161"/>
            <p:cNvCxnSpPr/>
            <p:nvPr/>
          </p:nvCxnSpPr>
          <p:spPr>
            <a:xfrm flipH="1">
              <a:off x="4400289" y="2415617"/>
              <a:ext cx="1219164" cy="15193"/>
            </a:xfrm>
            <a:prstGeom prst="line">
              <a:avLst/>
            </a:prstGeom>
            <a:ln w="38100">
              <a:solidFill>
                <a:srgbClr val="C00000"/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Скругленный прямоугольник 81"/>
          <p:cNvSpPr/>
          <p:nvPr/>
        </p:nvSpPr>
        <p:spPr>
          <a:xfrm>
            <a:off x="3792538" y="1531938"/>
            <a:ext cx="557212" cy="2695575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bg1">
                  <a:lumMod val="6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chemeClr val="tx1"/>
                </a:solidFill>
              </a:rPr>
              <a:t>РДН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chemeClr val="tx1"/>
                </a:solidFill>
              </a:rPr>
              <a:t>ВДР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chemeClr val="tx1"/>
                </a:solidFill>
              </a:rPr>
              <a:t>БР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68" name="Прямоугольник 167"/>
          <p:cNvSpPr/>
          <p:nvPr/>
        </p:nvSpPr>
        <p:spPr bwMode="auto">
          <a:xfrm>
            <a:off x="5475288" y="2646363"/>
            <a:ext cx="534987" cy="112712"/>
          </a:xfrm>
          <a:prstGeom prst="rect">
            <a:avLst/>
          </a:prstGeom>
          <a:solidFill>
            <a:schemeClr val="bg2">
              <a:lumMod val="7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169" name="Text Box 48"/>
          <p:cNvSpPr txBox="1">
            <a:spLocks noChangeArrowheads="1"/>
          </p:cNvSpPr>
          <p:nvPr/>
        </p:nvSpPr>
        <p:spPr bwMode="auto">
          <a:xfrm rot="16200000">
            <a:off x="5052219" y="3207544"/>
            <a:ext cx="1373188" cy="209550"/>
          </a:xfrm>
          <a:prstGeom prst="rect">
            <a:avLst/>
          </a:prstGeom>
          <a:noFill/>
          <a:ln w="19050">
            <a:noFill/>
            <a:headEnd/>
            <a:tailEnd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800" b="1" dirty="0">
                <a:solidFill>
                  <a:srgbClr val="3E3E3E"/>
                </a:solidFill>
              </a:rPr>
              <a:t>Тариф на розподіл</a:t>
            </a:r>
          </a:p>
        </p:txBody>
      </p:sp>
      <p:sp>
        <p:nvSpPr>
          <p:cNvPr id="194" name="Text Box 48"/>
          <p:cNvSpPr txBox="1">
            <a:spLocks noChangeArrowheads="1"/>
          </p:cNvSpPr>
          <p:nvPr/>
        </p:nvSpPr>
        <p:spPr bwMode="auto">
          <a:xfrm rot="16200000">
            <a:off x="4367212" y="4205288"/>
            <a:ext cx="879475" cy="228600"/>
          </a:xfrm>
          <a:prstGeom prst="rect">
            <a:avLst/>
          </a:prstGeom>
          <a:noFill/>
          <a:ln w="19050">
            <a:noFill/>
            <a:headEnd/>
            <a:tailEnd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800" b="1" dirty="0">
                <a:solidFill>
                  <a:srgbClr val="3E3E3E"/>
                </a:solidFill>
              </a:rPr>
              <a:t>Оператор ринку</a:t>
            </a:r>
          </a:p>
        </p:txBody>
      </p:sp>
      <p:sp>
        <p:nvSpPr>
          <p:cNvPr id="195" name="Text Box 48"/>
          <p:cNvSpPr txBox="1">
            <a:spLocks noChangeArrowheads="1"/>
          </p:cNvSpPr>
          <p:nvPr/>
        </p:nvSpPr>
        <p:spPr bwMode="auto">
          <a:xfrm rot="16200000">
            <a:off x="4800600" y="4125913"/>
            <a:ext cx="879475" cy="463550"/>
          </a:xfrm>
          <a:prstGeom prst="rect">
            <a:avLst/>
          </a:prstGeom>
          <a:noFill/>
          <a:ln w="19050">
            <a:noFill/>
            <a:headEnd/>
            <a:tailEnd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800" b="1" dirty="0">
                <a:solidFill>
                  <a:srgbClr val="3E3E3E"/>
                </a:solidFill>
              </a:rPr>
              <a:t>Оператор системи передачі</a:t>
            </a:r>
          </a:p>
        </p:txBody>
      </p:sp>
      <p:sp>
        <p:nvSpPr>
          <p:cNvPr id="196" name="Text Box 48"/>
          <p:cNvSpPr txBox="1">
            <a:spLocks noChangeArrowheads="1"/>
          </p:cNvSpPr>
          <p:nvPr/>
        </p:nvSpPr>
        <p:spPr bwMode="auto">
          <a:xfrm rot="16200000">
            <a:off x="5356225" y="4098926"/>
            <a:ext cx="879475" cy="463550"/>
          </a:xfrm>
          <a:prstGeom prst="rect">
            <a:avLst/>
          </a:prstGeom>
          <a:noFill/>
          <a:ln w="19050">
            <a:noFill/>
            <a:headEnd/>
            <a:tailEnd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800" b="1" dirty="0">
                <a:solidFill>
                  <a:srgbClr val="3E3E3E"/>
                </a:solidFill>
              </a:rPr>
              <a:t>Оператор системи розподілу</a:t>
            </a:r>
          </a:p>
        </p:txBody>
      </p:sp>
      <p:sp>
        <p:nvSpPr>
          <p:cNvPr id="205" name="Text Box 48"/>
          <p:cNvSpPr txBox="1">
            <a:spLocks noChangeArrowheads="1"/>
          </p:cNvSpPr>
          <p:nvPr/>
        </p:nvSpPr>
        <p:spPr bwMode="auto">
          <a:xfrm rot="16200000">
            <a:off x="6012656" y="2899569"/>
            <a:ext cx="747713" cy="225425"/>
          </a:xfrm>
          <a:prstGeom prst="rect">
            <a:avLst/>
          </a:prstGeom>
          <a:noFill/>
          <a:ln w="19050">
            <a:noFill/>
            <a:headEnd/>
            <a:tailEnd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800" b="1" dirty="0">
                <a:solidFill>
                  <a:srgbClr val="3E3E3E"/>
                </a:solidFill>
              </a:rPr>
              <a:t>Прибуток</a:t>
            </a:r>
          </a:p>
        </p:txBody>
      </p:sp>
      <p:sp>
        <p:nvSpPr>
          <p:cNvPr id="98368" name="TextBox 20"/>
          <p:cNvSpPr txBox="1">
            <a:spLocks noChangeArrowheads="1"/>
          </p:cNvSpPr>
          <p:nvPr/>
        </p:nvSpPr>
        <p:spPr bwMode="auto">
          <a:xfrm>
            <a:off x="33338" y="620713"/>
            <a:ext cx="90360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1600" b="1"/>
              <a:t>Компенсація «зеленого» тарифу за рахунок прибутку АЕС та ГЕС</a:t>
            </a:r>
            <a:endParaRPr lang="ru-RU" sz="1600" b="1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3338" y="4868863"/>
            <a:ext cx="9023350" cy="189230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b="1" i="1" dirty="0">
                <a:solidFill>
                  <a:schemeClr val="tx1"/>
                </a:solidFill>
              </a:rPr>
              <a:t>Суть механізму:</a:t>
            </a:r>
            <a:r>
              <a:rPr lang="uk-UA" sz="1200" i="1" dirty="0">
                <a:solidFill>
                  <a:schemeClr val="tx1"/>
                </a:solidFill>
              </a:rPr>
              <a:t>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i="1" dirty="0">
                <a:solidFill>
                  <a:schemeClr val="tx1"/>
                </a:solidFill>
              </a:rPr>
              <a:t>Виробники, що мають низьку собівартість генерації (АЕС та ГЕС) </a:t>
            </a:r>
            <a:r>
              <a:rPr lang="uk-UA" sz="1200" i="1" dirty="0" err="1">
                <a:solidFill>
                  <a:schemeClr val="tx1"/>
                </a:solidFill>
              </a:rPr>
              <a:t>зобов</a:t>
            </a:r>
            <a:r>
              <a:rPr lang="en-US" sz="1200" i="1" dirty="0">
                <a:solidFill>
                  <a:schemeClr val="tx1"/>
                </a:solidFill>
              </a:rPr>
              <a:t>’</a:t>
            </a:r>
            <a:r>
              <a:rPr lang="uk-UA" sz="1200" i="1" dirty="0" err="1">
                <a:solidFill>
                  <a:schemeClr val="tx1"/>
                </a:solidFill>
              </a:rPr>
              <a:t>язані</a:t>
            </a:r>
            <a:r>
              <a:rPr lang="uk-UA" sz="1200" i="1" dirty="0">
                <a:solidFill>
                  <a:schemeClr val="tx1"/>
                </a:solidFill>
              </a:rPr>
              <a:t> купувати всю «зелену» електроенергію пропорційно обсягам свого відпуску/або продавати Гарантованому покупцю значну частину власної електроенергії за цінами, що значно нижче ринкової ціни. Такий підхід також має приклади використання у світі (Франція).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b="1" i="1" dirty="0">
                <a:solidFill>
                  <a:schemeClr val="tx1"/>
                </a:solidFill>
              </a:rPr>
              <a:t>Переваги такого механізму: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i="1" dirty="0">
                <a:solidFill>
                  <a:schemeClr val="tx1"/>
                </a:solidFill>
              </a:rPr>
              <a:t>Компенсація не впливає на роздрібний тариф. </a:t>
            </a:r>
            <a:endParaRPr lang="uk-UA" sz="1200" b="1" i="1" dirty="0">
              <a:solidFill>
                <a:schemeClr val="tx1"/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b="1" i="1" dirty="0">
                <a:solidFill>
                  <a:schemeClr val="tx1"/>
                </a:solidFill>
              </a:rPr>
              <a:t>Недоліки: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i="1" dirty="0">
                <a:solidFill>
                  <a:schemeClr val="tx1"/>
                </a:solidFill>
              </a:rPr>
              <a:t>Наявне перехресне субсидіювання. Компенсація «зеленого» тарифу лягає тягарем на АЕС та ГЕС, що стримує можливості їх розвитку, та погіршує їх конкурентні позиції на ринку.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i="1" dirty="0">
              <a:solidFill>
                <a:schemeClr val="tx1"/>
              </a:solidFill>
            </a:endParaRPr>
          </a:p>
        </p:txBody>
      </p:sp>
      <p:sp>
        <p:nvSpPr>
          <p:cNvPr id="111" name="Прямоугольник 110"/>
          <p:cNvSpPr/>
          <p:nvPr/>
        </p:nvSpPr>
        <p:spPr bwMode="auto">
          <a:xfrm>
            <a:off x="800100" y="3059113"/>
            <a:ext cx="1390650" cy="166687"/>
          </a:xfrm>
          <a:prstGeom prst="rect">
            <a:avLst/>
          </a:prstGeom>
          <a:solidFill>
            <a:srgbClr val="92D050"/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4" name="Стрелка углом 3"/>
          <p:cNvSpPr/>
          <p:nvPr/>
        </p:nvSpPr>
        <p:spPr>
          <a:xfrm>
            <a:off x="1757363" y="2384425"/>
            <a:ext cx="657225" cy="806450"/>
          </a:xfrm>
          <a:prstGeom prst="bentArrow">
            <a:avLst>
              <a:gd name="adj1" fmla="val 10430"/>
              <a:gd name="adj2" fmla="val 15473"/>
              <a:gd name="adj3" fmla="val 31725"/>
              <a:gd name="adj4" fmla="val 33663"/>
            </a:avLst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2" name="Прямоугольник 111"/>
          <p:cNvSpPr/>
          <p:nvPr/>
        </p:nvSpPr>
        <p:spPr bwMode="auto">
          <a:xfrm>
            <a:off x="565150" y="3059113"/>
            <a:ext cx="233363" cy="139700"/>
          </a:xfrm>
          <a:prstGeom prst="rect">
            <a:avLst/>
          </a:prstGeom>
          <a:solidFill>
            <a:srgbClr val="92D050"/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113" name="Стрелка углом 112"/>
          <p:cNvSpPr/>
          <p:nvPr/>
        </p:nvSpPr>
        <p:spPr>
          <a:xfrm>
            <a:off x="619125" y="2328863"/>
            <a:ext cx="1231900" cy="808037"/>
          </a:xfrm>
          <a:prstGeom prst="bentArrow">
            <a:avLst>
              <a:gd name="adj1" fmla="val 10430"/>
              <a:gd name="adj2" fmla="val 10325"/>
              <a:gd name="adj3" fmla="val 24002"/>
              <a:gd name="adj4" fmla="val 33663"/>
            </a:avLst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17" name="Скругленный прямоугольник 116"/>
          <p:cNvSpPr/>
          <p:nvPr/>
        </p:nvSpPr>
        <p:spPr>
          <a:xfrm>
            <a:off x="7954963" y="4284663"/>
            <a:ext cx="1073150" cy="347662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0000">
                <a:schemeClr val="bg1">
                  <a:lumMod val="6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dirty="0">
                <a:solidFill>
                  <a:schemeClr val="tx1"/>
                </a:solidFill>
              </a:rPr>
              <a:t>Держбюджет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118" name="Прямая со стрелкой 117"/>
          <p:cNvCxnSpPr>
            <a:stCxn id="117" idx="0"/>
          </p:cNvCxnSpPr>
          <p:nvPr/>
        </p:nvCxnSpPr>
        <p:spPr>
          <a:xfrm flipV="1">
            <a:off x="8491538" y="2638425"/>
            <a:ext cx="0" cy="1646238"/>
          </a:xfrm>
          <a:prstGeom prst="straightConnector1">
            <a:avLst/>
          </a:prstGeom>
          <a:ln w="381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 Box 48"/>
          <p:cNvSpPr txBox="1">
            <a:spLocks noChangeArrowheads="1"/>
          </p:cNvSpPr>
          <p:nvPr/>
        </p:nvSpPr>
        <p:spPr bwMode="auto">
          <a:xfrm>
            <a:off x="8355013" y="3148013"/>
            <a:ext cx="968375" cy="400050"/>
          </a:xfrm>
          <a:prstGeom prst="rect">
            <a:avLst/>
          </a:prstGeom>
          <a:noFill/>
          <a:ln w="19050">
            <a:noFill/>
            <a:headEnd/>
            <a:tailEnd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b="1" dirty="0">
                <a:solidFill>
                  <a:srgbClr val="C00000"/>
                </a:solidFill>
              </a:rPr>
              <a:t>Адресна дотація</a:t>
            </a:r>
            <a:endParaRPr lang="uk-UA" sz="1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Заголовок 1"/>
          <p:cNvSpPr>
            <a:spLocks noGrp="1"/>
          </p:cNvSpPr>
          <p:nvPr>
            <p:ph type="title"/>
          </p:nvPr>
        </p:nvSpPr>
        <p:spPr bwMode="auto">
          <a:xfrm>
            <a:off x="107950" y="0"/>
            <a:ext cx="8855075" cy="3333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1600" cap="none" smtClean="0"/>
              <a:t>ВАРІАНТИ КОМПЕНСАЦІЇ</a:t>
            </a:r>
            <a:r>
              <a:rPr lang="en-US" sz="1600" cap="none" smtClean="0"/>
              <a:t> </a:t>
            </a:r>
            <a:r>
              <a:rPr lang="uk-UA" sz="1600" cap="none" smtClean="0"/>
              <a:t>ВИРОБНИКАМ З ВДЕ РІЗНИЦІ МІЖ «ЗЕЛЕНИМИ» ТАРИФАМИ ТА РИНКОВИМИ ЦІНАМИ</a:t>
            </a:r>
            <a:endParaRPr lang="ru-RU" sz="1600" cap="none" smtClean="0"/>
          </a:p>
        </p:txBody>
      </p:sp>
      <p:sp>
        <p:nvSpPr>
          <p:cNvPr id="112642" name="Номер слайда 3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E0A3FA-EE25-4F71-866C-AF00F6E9204B}" type="slidenum">
              <a:rPr lang="en-US">
                <a:solidFill>
                  <a:srgbClr val="7F7F7F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950" y="765175"/>
            <a:ext cx="5408613" cy="5032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chemeClr val="tx1"/>
                </a:solidFill>
              </a:rPr>
              <a:t>1. </a:t>
            </a:r>
            <a:r>
              <a:rPr lang="uk-UA" sz="1400" dirty="0" err="1">
                <a:solidFill>
                  <a:schemeClr val="tx1"/>
                </a:solidFill>
              </a:rPr>
              <a:t>Обов</a:t>
            </a:r>
            <a:r>
              <a:rPr lang="en-US" sz="1400" dirty="0">
                <a:solidFill>
                  <a:schemeClr val="tx1"/>
                </a:solidFill>
              </a:rPr>
              <a:t>’</a:t>
            </a:r>
            <a:r>
              <a:rPr lang="uk-UA" sz="1400" dirty="0" err="1">
                <a:solidFill>
                  <a:schemeClr val="tx1"/>
                </a:solidFill>
              </a:rPr>
              <a:t>язкова</a:t>
            </a:r>
            <a:r>
              <a:rPr lang="uk-UA" sz="1400" dirty="0">
                <a:solidFill>
                  <a:schemeClr val="tx1"/>
                </a:solidFill>
              </a:rPr>
              <a:t> купівля </a:t>
            </a:r>
            <a:r>
              <a:rPr lang="uk-UA" sz="1400" dirty="0" err="1">
                <a:solidFill>
                  <a:schemeClr val="tx1"/>
                </a:solidFill>
              </a:rPr>
              <a:t>електропостачальниками</a:t>
            </a:r>
            <a:r>
              <a:rPr lang="uk-UA" sz="1400" dirty="0">
                <a:solidFill>
                  <a:schemeClr val="tx1"/>
                </a:solidFill>
              </a:rPr>
              <a:t> електроенергії, виробленої з ВДЕ 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3188" y="1363663"/>
            <a:ext cx="5408612" cy="11604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chemeClr val="tx1"/>
                </a:solidFill>
              </a:rPr>
              <a:t>2. </a:t>
            </a:r>
            <a:r>
              <a:rPr lang="uk-UA" sz="1400" dirty="0" err="1">
                <a:solidFill>
                  <a:schemeClr val="tx1"/>
                </a:solidFill>
              </a:rPr>
              <a:t>Обов</a:t>
            </a:r>
            <a:r>
              <a:rPr lang="en-US" sz="1400" dirty="0">
                <a:solidFill>
                  <a:schemeClr val="tx1"/>
                </a:solidFill>
              </a:rPr>
              <a:t>’</a:t>
            </a:r>
            <a:r>
              <a:rPr lang="uk-UA" sz="1400" dirty="0" err="1">
                <a:solidFill>
                  <a:schemeClr val="tx1"/>
                </a:solidFill>
              </a:rPr>
              <a:t>язкова</a:t>
            </a:r>
            <a:r>
              <a:rPr lang="uk-UA" sz="1400" dirty="0">
                <a:solidFill>
                  <a:schemeClr val="tx1"/>
                </a:solidFill>
              </a:rPr>
              <a:t> купівля електророзподільними підприємствами та/або електропередавальним підприємством електроенергії, виробленої з ВДЕ  з подальшим включенням витрат на таку купівлю до тарифу на розподіл/передачу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2713" y="2630488"/>
            <a:ext cx="5427662" cy="1295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chemeClr val="tx1"/>
                </a:solidFill>
              </a:rPr>
              <a:t>3. </a:t>
            </a:r>
            <a:r>
              <a:rPr lang="uk-UA" sz="1400" dirty="0" err="1">
                <a:solidFill>
                  <a:schemeClr val="tx1"/>
                </a:solidFill>
              </a:rPr>
              <a:t>Обов</a:t>
            </a:r>
            <a:r>
              <a:rPr lang="en-US" sz="1400" dirty="0">
                <a:solidFill>
                  <a:schemeClr val="tx1"/>
                </a:solidFill>
              </a:rPr>
              <a:t>’</a:t>
            </a:r>
            <a:r>
              <a:rPr lang="uk-UA" sz="1400" dirty="0" err="1">
                <a:solidFill>
                  <a:schemeClr val="tx1"/>
                </a:solidFill>
              </a:rPr>
              <a:t>язкова</a:t>
            </a:r>
            <a:r>
              <a:rPr lang="uk-UA" sz="1400" dirty="0">
                <a:solidFill>
                  <a:schemeClr val="tx1"/>
                </a:solidFill>
              </a:rPr>
              <a:t> купівля гарантованим покупцем електроенергії, виробленої з ВДЕ  за затвердженими  «зеленими» тарифами та купівля певного обсягу електроенергії АЕС та ГЕС за цінами нижче ринкових для компенсації різниці між ринковими цінами та зеленими тарифами.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0650" y="4005263"/>
            <a:ext cx="5432425" cy="936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chemeClr val="tx1"/>
                </a:solidFill>
              </a:rPr>
              <a:t>4. </a:t>
            </a:r>
            <a:r>
              <a:rPr lang="uk-UA" sz="1400" dirty="0" err="1">
                <a:solidFill>
                  <a:schemeClr val="tx1"/>
                </a:solidFill>
              </a:rPr>
              <a:t>Обов</a:t>
            </a:r>
            <a:r>
              <a:rPr lang="en-US" sz="1400" dirty="0">
                <a:solidFill>
                  <a:schemeClr val="tx1"/>
                </a:solidFill>
              </a:rPr>
              <a:t>’</a:t>
            </a:r>
            <a:r>
              <a:rPr lang="uk-UA" sz="1400" dirty="0" err="1">
                <a:solidFill>
                  <a:schemeClr val="tx1"/>
                </a:solidFill>
              </a:rPr>
              <a:t>язкова</a:t>
            </a:r>
            <a:r>
              <a:rPr lang="uk-UA" sz="1400" dirty="0">
                <a:solidFill>
                  <a:schemeClr val="tx1"/>
                </a:solidFill>
              </a:rPr>
              <a:t> купівля виробниками АЕС та ГЕС електроенергії, виробленої з ВДЕ  за затвердженими  «зеленими» тарифами продаж її на ринку «на добу наперед» за ринковими цінами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12647" name="TextBox 10"/>
          <p:cNvSpPr txBox="1">
            <a:spLocks noChangeArrowheads="1"/>
          </p:cNvSpPr>
          <p:nvPr/>
        </p:nvSpPr>
        <p:spPr bwMode="auto">
          <a:xfrm>
            <a:off x="5902325" y="836613"/>
            <a:ext cx="280828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1400" b="1" i="1"/>
              <a:t>Впливає на тариф для кінцевого споживача</a:t>
            </a:r>
            <a:r>
              <a:rPr lang="uk-UA" sz="1400"/>
              <a:t>, який фактично сплачуватиме різницю між «зеленими» тарифами та ринковими цінами. Не впливає на виробників.</a:t>
            </a:r>
            <a:endParaRPr lang="ru-RU" sz="1400"/>
          </a:p>
        </p:txBody>
      </p:sp>
      <p:sp>
        <p:nvSpPr>
          <p:cNvPr id="112648" name="TextBox 11"/>
          <p:cNvSpPr txBox="1">
            <a:spLocks noChangeArrowheads="1"/>
          </p:cNvSpPr>
          <p:nvPr/>
        </p:nvSpPr>
        <p:spPr bwMode="auto">
          <a:xfrm>
            <a:off x="5969000" y="2878138"/>
            <a:ext cx="2808288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1400" b="1" i="1"/>
              <a:t>Зменшує доходність виробників АЕС та ГЕС</a:t>
            </a:r>
            <a:r>
              <a:rPr lang="uk-UA" sz="1400"/>
              <a:t>, за рахунок чого здійснюється компенсація між «зеленими» тарифами та цінами на ринку на добу наперед. Не впливає на тариф для кінцевого споживача.</a:t>
            </a:r>
            <a:endParaRPr lang="ru-RU" sz="1400"/>
          </a:p>
        </p:txBody>
      </p:sp>
      <p:sp>
        <p:nvSpPr>
          <p:cNvPr id="13" name="Прямоугольник 12"/>
          <p:cNvSpPr/>
          <p:nvPr/>
        </p:nvSpPr>
        <p:spPr>
          <a:xfrm>
            <a:off x="147638" y="5013325"/>
            <a:ext cx="5432425" cy="17287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chemeClr val="tx1"/>
                </a:solidFill>
              </a:rPr>
              <a:t>5. Змішаний варіант: 50% електроенергії виробленої з ВДЕ - </a:t>
            </a:r>
            <a:r>
              <a:rPr lang="uk-UA" sz="1400" dirty="0" err="1">
                <a:solidFill>
                  <a:schemeClr val="tx1"/>
                </a:solidFill>
              </a:rPr>
              <a:t>обов</a:t>
            </a:r>
            <a:r>
              <a:rPr lang="en-US" sz="1400" dirty="0">
                <a:solidFill>
                  <a:schemeClr val="tx1"/>
                </a:solidFill>
              </a:rPr>
              <a:t>’</a:t>
            </a:r>
            <a:r>
              <a:rPr lang="uk-UA" sz="1400" dirty="0" err="1">
                <a:solidFill>
                  <a:schemeClr val="tx1"/>
                </a:solidFill>
              </a:rPr>
              <a:t>язкова</a:t>
            </a:r>
            <a:r>
              <a:rPr lang="uk-UA" sz="1400" dirty="0">
                <a:solidFill>
                  <a:schemeClr val="tx1"/>
                </a:solidFill>
              </a:rPr>
              <a:t> купівля НАЕК Енергоатом та </a:t>
            </a:r>
            <a:r>
              <a:rPr lang="uk-UA" sz="1400" dirty="0" err="1">
                <a:solidFill>
                  <a:schemeClr val="tx1"/>
                </a:solidFill>
              </a:rPr>
              <a:t>Укргідроенерго</a:t>
            </a:r>
            <a:r>
              <a:rPr lang="uk-UA" sz="1400" dirty="0">
                <a:solidFill>
                  <a:schemeClr val="tx1"/>
                </a:solidFill>
              </a:rPr>
              <a:t> електроенергії за затвердженими  «зеленими» тарифами та продаж її на ринку «на добу наперед» за ринковими цінами; 50% - </a:t>
            </a:r>
            <a:r>
              <a:rPr lang="uk-UA" sz="1400" dirty="0" err="1">
                <a:solidFill>
                  <a:schemeClr val="tx1"/>
                </a:solidFill>
              </a:rPr>
              <a:t>Обов</a:t>
            </a:r>
            <a:r>
              <a:rPr lang="en-US" sz="1400" dirty="0">
                <a:solidFill>
                  <a:schemeClr val="tx1"/>
                </a:solidFill>
              </a:rPr>
              <a:t>’</a:t>
            </a:r>
            <a:r>
              <a:rPr lang="uk-UA" sz="1400" dirty="0" err="1">
                <a:solidFill>
                  <a:schemeClr val="tx1"/>
                </a:solidFill>
              </a:rPr>
              <a:t>язкова</a:t>
            </a:r>
            <a:r>
              <a:rPr lang="uk-UA" sz="1400" dirty="0">
                <a:solidFill>
                  <a:schemeClr val="tx1"/>
                </a:solidFill>
              </a:rPr>
              <a:t> купівля </a:t>
            </a:r>
            <a:r>
              <a:rPr lang="uk-UA" sz="1400" dirty="0" err="1">
                <a:solidFill>
                  <a:schemeClr val="tx1"/>
                </a:solidFill>
              </a:rPr>
              <a:t>електропостачальниками</a:t>
            </a:r>
            <a:r>
              <a:rPr lang="uk-UA" sz="1400" dirty="0">
                <a:solidFill>
                  <a:schemeClr val="tx1"/>
                </a:solidFill>
              </a:rPr>
              <a:t> та/або електророзподільними підприємствами та/або електропередавальним підприємством електроенергії, виробленої з ВДЕ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12650" name="TextBox 13"/>
          <p:cNvSpPr txBox="1">
            <a:spLocks noChangeArrowheads="1"/>
          </p:cNvSpPr>
          <p:nvPr/>
        </p:nvSpPr>
        <p:spPr bwMode="auto">
          <a:xfrm>
            <a:off x="5967413" y="5381625"/>
            <a:ext cx="2808287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1400" b="1" i="1"/>
              <a:t>Змішаний варіант. </a:t>
            </a:r>
            <a:r>
              <a:rPr lang="uk-UA" sz="1400"/>
              <a:t>Дозволяє вдвічі зменшити вплив на тариф для кінцевого споживача та на доходність виробників АЕС та ГЕС.</a:t>
            </a:r>
            <a:endParaRPr lang="ru-RU" sz="1400"/>
          </a:p>
        </p:txBody>
      </p:sp>
      <p:sp>
        <p:nvSpPr>
          <p:cNvPr id="16" name="Стрелка вправо 15"/>
          <p:cNvSpPr/>
          <p:nvPr/>
        </p:nvSpPr>
        <p:spPr>
          <a:xfrm>
            <a:off x="5589588" y="836613"/>
            <a:ext cx="360362" cy="16002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5607050" y="2630488"/>
            <a:ext cx="360363" cy="2311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5610225" y="5003800"/>
            <a:ext cx="358775" cy="1738313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Заголовок 1"/>
          <p:cNvSpPr>
            <a:spLocks noGrp="1"/>
          </p:cNvSpPr>
          <p:nvPr>
            <p:ph type="title"/>
          </p:nvPr>
        </p:nvSpPr>
        <p:spPr bwMode="auto">
          <a:xfrm>
            <a:off x="107950" y="0"/>
            <a:ext cx="8855075" cy="333375"/>
          </a:xfrm>
        </p:spPr>
        <p:txBody>
          <a:bodyPr/>
          <a:lstStyle/>
          <a:p>
            <a:pPr eaLnBrk="1" hangingPunct="1"/>
            <a:r>
              <a:rPr lang="uk-UA" sz="1600" cap="none" smtClean="0"/>
              <a:t>СТРОКИ ВПРОВАДЖЕННЯ</a:t>
            </a:r>
            <a:endParaRPr lang="ru-RU" sz="1600" cap="none" smtClean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107950" y="404813"/>
          <a:ext cx="8855075" cy="6308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"/>
                <a:gridCol w="6120680"/>
                <a:gridCol w="1440160"/>
                <a:gridCol w="1006204"/>
              </a:tblGrid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№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Найменування заходу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Відповідальний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Строк виконання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1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Набуття чинності Закону України</a:t>
                      </a:r>
                      <a:r>
                        <a:rPr lang="uk-UA" sz="750" baseline="0" dirty="0" smtClean="0"/>
                        <a:t> «Про ринок електричної енергії України»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01.10.2015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2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Розробка та подання до НКРЕКП проекту Правил управління обмеженнями</a:t>
                      </a:r>
                      <a:r>
                        <a:rPr lang="uk-UA" sz="750" baseline="0" dirty="0" smtClean="0"/>
                        <a:t> та порядку розподілу пропускної спроможності міждержавних електричних мереж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НЕК Укренерго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До 01.09.2015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3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750" dirty="0" smtClean="0"/>
                        <a:t>Розробка та подання до НКРЕКП проекту Правил ринку, проект кодексів електричних мереж, проект кодексу комерційного обліку</a:t>
                      </a:r>
                      <a:endParaRPr lang="ru-RU" sz="75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750" dirty="0" smtClean="0"/>
                        <a:t>НЕК Укренерго</a:t>
                      </a:r>
                      <a:endParaRPr lang="ru-RU" sz="75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До 01.10.2015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4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Розробка та подання до НКРЕКП</a:t>
                      </a:r>
                      <a:r>
                        <a:rPr lang="uk-UA" sz="750" baseline="0" dirty="0" smtClean="0"/>
                        <a:t> проект Правил ринку «на добу наперед»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ДП «Енергоринок»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До 01.10.2015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5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Затвердження Правил управління обмеженнями та порядок розподілу пропускної спроможності міждержавних електричних мереж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НКРЕКП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До 01.11.2015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6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Кодекс комерційного обліку та кодекси електричних мереж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НКРЕКП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До 31.12.2015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7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Визначення постачальників універсальних послуг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КМУ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До 01.04.2016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8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Затвердження Правил постачання електричної енергії споживачам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НКРЕКП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До 01.04.2016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9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Затвердження Порядку здійснення процедури сертифікації оператора системи передачі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НКРЕКП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До 01.04.2016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10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Затвердження Порядку розробки, подання та оприлюднення програм відповідності вимогам щодо відокремлення та звіту з її реалізації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НКРЕКП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До 01.04.2016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11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Відокремлення та сертифікація Оператора системи</a:t>
                      </a:r>
                      <a:r>
                        <a:rPr lang="uk-UA" sz="750" baseline="0" dirty="0" smtClean="0"/>
                        <a:t> передачі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НЕК Укренерго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З 01.07.2016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12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Відокремлення Операторів системи розподілу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Енергопостачальні</a:t>
                      </a:r>
                      <a:r>
                        <a:rPr lang="uk-UA" sz="750" baseline="0" dirty="0" smtClean="0"/>
                        <a:t> компанії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З 01.07.2016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13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Організація комерційного обліку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Енергопостачальні компанії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З 01.07.2016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14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Проведення конкурсу з відбору постачальників «останньої надії» 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НКРЕКП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До 01.07.2016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15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Правила ринку,</a:t>
                      </a:r>
                      <a:r>
                        <a:rPr lang="uk-UA" sz="750" baseline="0" dirty="0" smtClean="0"/>
                        <a:t> правила ринку «на добу наперед»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НКРЕКП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До 01.10.2016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16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Реорганізація ДП</a:t>
                      </a:r>
                      <a:r>
                        <a:rPr lang="uk-UA" sz="750" baseline="0" dirty="0" smtClean="0"/>
                        <a:t> «Енергоринок»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КМУ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До 31.12.2016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17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Корпоратизація ДП «НЕК «Укренерго»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КМУ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До 31.12.2016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18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Визначення уповноваженого банку ринку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КМУ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До 31.12.2016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19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Визначення гарантованого покупця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КМУ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До 31.12.2016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20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Проведення ДП «Енергоринок» та ДП «НЕК «Укренерго» закупівлі та впровадження в експлуатацію програмного та технічного забезпечення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КМУ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До 31.12.2016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21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Затвердження типових та примірних договорів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НКРЕКП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До 01.01.2017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22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Введення в дію положень Закону щодо механізму універсальних послуг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-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З 01.07.2017</a:t>
                      </a:r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23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Введення в дію положень Закону щодо забезпечення загальносуспільних інтересів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-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З 01.07.2017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24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Введення</a:t>
                      </a:r>
                      <a:r>
                        <a:rPr lang="uk-UA" sz="750" baseline="0" dirty="0" smtClean="0"/>
                        <a:t> в дію положень щодо механізму «постачальника «останньої надії»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-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З 01.07.2017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25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Запровадження </a:t>
                      </a:r>
                      <a:r>
                        <a:rPr lang="uk-UA" sz="750" dirty="0" err="1" smtClean="0"/>
                        <a:t>трейдерської</a:t>
                      </a:r>
                      <a:r>
                        <a:rPr lang="uk-UA" sz="750" dirty="0" smtClean="0"/>
                        <a:t> діяльності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-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З 01.07.2017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uk-UA" sz="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kumimoji="0" lang="ru-RU" sz="7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uk-UA" sz="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Впровадження повномасштабного ринку</a:t>
                      </a:r>
                      <a:endParaRPr kumimoji="0" lang="ru-RU" sz="7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7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uk-UA" sz="7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 01.07.2017</a:t>
                      </a:r>
                      <a:endParaRPr kumimoji="0" lang="ru-RU" sz="7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27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err="1" smtClean="0"/>
                        <a:t>Зобов</a:t>
                      </a:r>
                      <a:r>
                        <a:rPr lang="en-US" sz="750" dirty="0" smtClean="0"/>
                        <a:t>”</a:t>
                      </a:r>
                      <a:r>
                        <a:rPr lang="uk-UA" sz="750" dirty="0" err="1" smtClean="0"/>
                        <a:t>язання</a:t>
                      </a:r>
                      <a:r>
                        <a:rPr lang="uk-UA" sz="750" dirty="0" smtClean="0"/>
                        <a:t> гарантованого покупця з купівлі електричної енергії ТЕЦ за регульованими тарифами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-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До 31.12.2020</a:t>
                      </a:r>
                      <a:endParaRPr lang="ru-RU" sz="750" dirty="0"/>
                    </a:p>
                  </a:txBody>
                  <a:tcPr/>
                </a:tc>
              </a:tr>
              <a:tr h="199240"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28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750" dirty="0" smtClean="0"/>
                        <a:t>Запровадження внутрішньодобового ринку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-</a:t>
                      </a:r>
                      <a:endParaRPr lang="ru-RU" sz="7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50" dirty="0" smtClean="0"/>
                        <a:t>До 31.12.2021</a:t>
                      </a:r>
                      <a:endParaRPr lang="ru-RU" sz="7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3818" name="Номер слайда 3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1FBD22-0B45-4EE1-9892-8B4A11B49F5B}" type="slidenum">
              <a:rPr lang="en-US">
                <a:solidFill>
                  <a:srgbClr val="7F7F7F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>
              <a:solidFill>
                <a:srgbClr val="7F7F7F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Заголовок 1"/>
          <p:cNvSpPr>
            <a:spLocks noGrp="1"/>
          </p:cNvSpPr>
          <p:nvPr>
            <p:ph type="title"/>
          </p:nvPr>
        </p:nvSpPr>
        <p:spPr bwMode="auto">
          <a:xfrm>
            <a:off x="107950" y="0"/>
            <a:ext cx="8855075" cy="333375"/>
          </a:xfrm>
        </p:spPr>
        <p:txBody>
          <a:bodyPr/>
          <a:lstStyle/>
          <a:p>
            <a:pPr eaLnBrk="1" hangingPunct="1"/>
            <a:r>
              <a:rPr lang="uk-UA" sz="1600" cap="none" smtClean="0"/>
              <a:t>КЛЮЧОВІ ЗМІНИ В ПОРІВНЯННІ ІЗ ЗУ №663 «ПРО ЗАСАДИ ФУНКЦІОНУВАННЯ РИНКУ ЕЛЕКТРИЧНОЇ ЕНЕРГІЇ УКРАЇНИ»</a:t>
            </a:r>
            <a:endParaRPr lang="ru-RU" sz="1600" cap="none" smtClean="0"/>
          </a:p>
        </p:txBody>
      </p:sp>
      <p:sp>
        <p:nvSpPr>
          <p:cNvPr id="114690" name="Номер слайда 3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62786E-94B7-40D9-AA44-A0F13D4B80A9}" type="slidenum">
              <a:rPr lang="en-US">
                <a:solidFill>
                  <a:srgbClr val="7F7F7F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8425" y="3943350"/>
            <a:ext cx="2089150" cy="79216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ysClr val="windowText" lastClr="000000"/>
                </a:solidFill>
              </a:rPr>
              <a:t>Компенсація «зелених» тарифів</a:t>
            </a:r>
            <a:endParaRPr lang="ru-RU" sz="1200" dirty="0">
              <a:solidFill>
                <a:sysClr val="windowText" lastClr="0000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8425" y="4778375"/>
            <a:ext cx="2089150" cy="79216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ysClr val="windowText" lastClr="000000"/>
                </a:solidFill>
              </a:rPr>
              <a:t>Компенсація тарифів ТЕЦ</a:t>
            </a:r>
            <a:endParaRPr lang="ru-RU" sz="1200" dirty="0">
              <a:solidFill>
                <a:sysClr val="windowText" lastClr="00000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8425" y="5638800"/>
            <a:ext cx="2089150" cy="79216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ysClr val="windowText" lastClr="000000"/>
                </a:solidFill>
              </a:rPr>
              <a:t>Компенсація роздрібних тарифів споживачів</a:t>
            </a:r>
            <a:endParaRPr lang="ru-RU" sz="1200" dirty="0">
              <a:solidFill>
                <a:sysClr val="windowText" lastClr="00000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00013" y="849313"/>
            <a:ext cx="2087562" cy="79216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ysClr val="windowText" lastClr="000000"/>
                </a:solidFill>
              </a:rPr>
              <a:t>Сегменти ринку</a:t>
            </a:r>
            <a:endParaRPr lang="ru-RU" sz="1200" dirty="0">
              <a:solidFill>
                <a:sysClr val="windowText" lastClr="000000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00013" y="1685925"/>
            <a:ext cx="2087562" cy="103663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ysClr val="windowText" lastClr="000000"/>
                </a:solidFill>
              </a:rPr>
              <a:t>Учасники ринку</a:t>
            </a:r>
            <a:endParaRPr lang="ru-RU" sz="1200" dirty="0">
              <a:solidFill>
                <a:sysClr val="windowText" lastClr="000000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8425" y="2859088"/>
            <a:ext cx="2089150" cy="10001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ysClr val="windowText" lastClr="000000"/>
                </a:solidFill>
              </a:rPr>
              <a:t>Відокремлення видів діяльності</a:t>
            </a:r>
            <a:endParaRPr lang="ru-RU" sz="1200" dirty="0">
              <a:solidFill>
                <a:sysClr val="windowText" lastClr="000000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06363" y="6538913"/>
            <a:ext cx="2087562" cy="27622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ysClr val="windowText" lastClr="000000"/>
                </a:solidFill>
              </a:rPr>
              <a:t>Строки впровадження</a:t>
            </a:r>
            <a:endParaRPr lang="ru-RU" sz="1200" dirty="0">
              <a:solidFill>
                <a:sysClr val="windowText" lastClr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03575" y="549275"/>
            <a:ext cx="1439863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ЗУ №663</a:t>
            </a:r>
            <a:endParaRPr lang="ru-RU" dirty="0">
              <a:solidFill>
                <a:schemeClr val="bg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96013" y="549275"/>
            <a:ext cx="1906587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Законопроект </a:t>
            </a:r>
            <a:endParaRPr lang="ru-RU" dirty="0">
              <a:solidFill>
                <a:schemeClr val="bg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32050" y="3943350"/>
            <a:ext cx="3211513" cy="7921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b="1" dirty="0">
                <a:solidFill>
                  <a:sysClr val="windowText" lastClr="000000"/>
                </a:solidFill>
              </a:rPr>
              <a:t>Механізм Фонду ВВД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dirty="0">
                <a:solidFill>
                  <a:sysClr val="windowText" lastClr="000000"/>
                </a:solidFill>
              </a:rPr>
              <a:t>(за рахунок АЕС, ГЕС, імпортерів е/</a:t>
            </a:r>
            <a:r>
              <a:rPr lang="uk-UA" sz="1000" dirty="0" err="1">
                <a:solidFill>
                  <a:sysClr val="windowText" lastClr="000000"/>
                </a:solidFill>
              </a:rPr>
              <a:t>е</a:t>
            </a:r>
            <a:r>
              <a:rPr lang="uk-UA" sz="1000" dirty="0">
                <a:solidFill>
                  <a:sysClr val="windowText" lastClr="000000"/>
                </a:solidFill>
              </a:rPr>
              <a:t> та електропередавального підприємства)</a:t>
            </a:r>
            <a:endParaRPr lang="ru-RU" sz="1000" dirty="0">
              <a:solidFill>
                <a:sysClr val="windowText" lastClr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2432050" y="4795838"/>
            <a:ext cx="3211513" cy="79216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b="1" dirty="0">
                <a:solidFill>
                  <a:sysClr val="windowText" lastClr="000000"/>
                </a:solidFill>
              </a:rPr>
              <a:t>Механізм Фонду ВВД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dirty="0">
                <a:solidFill>
                  <a:sysClr val="windowText" lastClr="000000"/>
                </a:solidFill>
              </a:rPr>
              <a:t>(за рахунок АЕС, ГЕС, імпортерів е/</a:t>
            </a:r>
            <a:r>
              <a:rPr lang="uk-UA" sz="1000" dirty="0" err="1">
                <a:solidFill>
                  <a:sysClr val="windowText" lastClr="000000"/>
                </a:solidFill>
              </a:rPr>
              <a:t>е</a:t>
            </a:r>
            <a:r>
              <a:rPr lang="uk-UA" sz="1000" dirty="0">
                <a:solidFill>
                  <a:sysClr val="windowText" lastClr="000000"/>
                </a:solidFill>
              </a:rPr>
              <a:t> та електропередавального підприємства)</a:t>
            </a:r>
            <a:endParaRPr lang="ru-RU" sz="1000" dirty="0">
              <a:solidFill>
                <a:sysClr val="windowText" lastClr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2433638" y="5661025"/>
            <a:ext cx="3209925" cy="7921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b="1" dirty="0">
                <a:solidFill>
                  <a:sysClr val="windowText" lastClr="000000"/>
                </a:solidFill>
              </a:rPr>
              <a:t>Механізм Фонду ВВД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dirty="0">
                <a:solidFill>
                  <a:sysClr val="windowText" lastClr="000000"/>
                </a:solidFill>
              </a:rPr>
              <a:t>(за рахунок АЕС, ГЕС, імпортерів е/</a:t>
            </a:r>
            <a:r>
              <a:rPr lang="uk-UA" sz="1000" dirty="0" err="1">
                <a:solidFill>
                  <a:sysClr val="windowText" lastClr="000000"/>
                </a:solidFill>
              </a:rPr>
              <a:t>е</a:t>
            </a:r>
            <a:r>
              <a:rPr lang="uk-UA" sz="1000" dirty="0">
                <a:solidFill>
                  <a:sysClr val="windowText" lastClr="000000"/>
                </a:solidFill>
              </a:rPr>
              <a:t> та електропередавального підприємства)</a:t>
            </a:r>
            <a:endParaRPr lang="ru-RU" sz="1000" dirty="0">
              <a:solidFill>
                <a:sysClr val="windowText" lastClr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2432050" y="849313"/>
            <a:ext cx="3211513" cy="79216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900" b="1" dirty="0">
                <a:solidFill>
                  <a:sysClr val="windowText" lastClr="000000"/>
                </a:solidFill>
              </a:rPr>
              <a:t>1) Ринок двосторонніх договорів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900" b="1" dirty="0">
                <a:solidFill>
                  <a:sysClr val="windowText" lastClr="000000"/>
                </a:solidFill>
              </a:rPr>
              <a:t>2) Ринок на добу наперед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900" b="1" dirty="0">
                <a:solidFill>
                  <a:sysClr val="windowText" lastClr="000000"/>
                </a:solidFill>
              </a:rPr>
              <a:t>3) Балансуючий ринок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900" b="1" dirty="0">
                <a:solidFill>
                  <a:sysClr val="windowText" lastClr="000000"/>
                </a:solidFill>
              </a:rPr>
              <a:t>4) Ринок допоміжних послуг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900" b="1" dirty="0">
                <a:solidFill>
                  <a:sysClr val="windowText" lastClr="000000"/>
                </a:solidFill>
              </a:rPr>
              <a:t>5) Роздрібний ринок</a:t>
            </a:r>
            <a:endParaRPr lang="ru-RU" sz="900" dirty="0">
              <a:solidFill>
                <a:sysClr val="windowText" lastClr="00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420938" y="1700213"/>
            <a:ext cx="3222625" cy="102235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900" dirty="0">
                <a:solidFill>
                  <a:schemeClr val="tx1"/>
                </a:solidFill>
              </a:rPr>
              <a:t>виробник, </a:t>
            </a:r>
            <a:r>
              <a:rPr lang="uk-UA" sz="900" dirty="0" err="1">
                <a:solidFill>
                  <a:schemeClr val="tx1"/>
                </a:solidFill>
              </a:rPr>
              <a:t>електропостачальник</a:t>
            </a:r>
            <a:r>
              <a:rPr lang="uk-UA" sz="900" dirty="0">
                <a:solidFill>
                  <a:schemeClr val="tx1"/>
                </a:solidFill>
              </a:rPr>
              <a:t>, електропередавальне підприємство, електророзподільне підприємство, оператор ринку та гарантований покупець, системний оператор, адміністратор розрахунків, адміністратор комерційного обліку, постачальник послуг комерційного обліку, Фонд врегулювання вартісного дисбалансу, а також споживач електричної енергії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420938" y="2835275"/>
            <a:ext cx="3222625" cy="102393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900" b="1" dirty="0">
                <a:solidFill>
                  <a:sysClr val="windowText" lastClr="000000"/>
                </a:solidFill>
              </a:rPr>
              <a:t>Щодо електророзподільних підприємств</a:t>
            </a:r>
            <a:r>
              <a:rPr lang="uk-UA" sz="900" dirty="0">
                <a:solidFill>
                  <a:sysClr val="windowText" lastClr="000000"/>
                </a:solidFill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900" dirty="0">
                <a:solidFill>
                  <a:sysClr val="windowText" lastClr="000000"/>
                </a:solidFill>
              </a:rPr>
              <a:t>Існування окремого закону, що визначає вичерпний перелік та шляхи відокремлення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900" b="1" dirty="0">
                <a:solidFill>
                  <a:sysClr val="windowText" lastClr="000000"/>
                </a:solidFill>
              </a:rPr>
              <a:t>Щодо електропередавального підприємства:</a:t>
            </a:r>
            <a:r>
              <a:rPr lang="uk-UA" sz="900" dirty="0">
                <a:solidFill>
                  <a:sysClr val="windowText" lastClr="000000"/>
                </a:solidFill>
              </a:rPr>
              <a:t> розділення функцій системного оператора та електропередавального підприємства</a:t>
            </a:r>
            <a:endParaRPr lang="ru-RU" sz="900" dirty="0">
              <a:solidFill>
                <a:sysClr val="windowText" lastClr="00000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430463" y="6538913"/>
            <a:ext cx="3221037" cy="254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800" dirty="0">
                <a:solidFill>
                  <a:sysClr val="windowText" lastClr="000000"/>
                </a:solidFill>
              </a:rPr>
              <a:t>01.07.2017</a:t>
            </a:r>
            <a:endParaRPr lang="ru-RU" sz="800" dirty="0">
              <a:solidFill>
                <a:sysClr val="windowText" lastClr="00000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675313" y="3943350"/>
            <a:ext cx="3206750" cy="79216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b="1" dirty="0">
                <a:solidFill>
                  <a:schemeClr val="tx1"/>
                </a:solidFill>
              </a:rPr>
              <a:t>Механізм Гарантованого покупця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b="1" dirty="0">
                <a:solidFill>
                  <a:schemeClr val="tx1"/>
                </a:solidFill>
              </a:rPr>
              <a:t> </a:t>
            </a:r>
            <a:r>
              <a:rPr lang="uk-UA" sz="1000" dirty="0">
                <a:solidFill>
                  <a:schemeClr val="tx1"/>
                </a:solidFill>
              </a:rPr>
              <a:t>(</a:t>
            </a:r>
            <a:r>
              <a:rPr lang="uk-UA" sz="1000" dirty="0" err="1">
                <a:solidFill>
                  <a:schemeClr val="tx1"/>
                </a:solidFill>
              </a:rPr>
              <a:t>обов</a:t>
            </a:r>
            <a:r>
              <a:rPr lang="en-US" sz="1000" dirty="0">
                <a:solidFill>
                  <a:schemeClr val="tx1"/>
                </a:solidFill>
              </a:rPr>
              <a:t>’</a:t>
            </a:r>
            <a:r>
              <a:rPr lang="uk-UA" sz="1000" dirty="0" err="1">
                <a:solidFill>
                  <a:schemeClr val="tx1"/>
                </a:solidFill>
              </a:rPr>
              <a:t>язки</a:t>
            </a:r>
            <a:r>
              <a:rPr lang="uk-UA" sz="1000" dirty="0">
                <a:solidFill>
                  <a:schemeClr val="tx1"/>
                </a:solidFill>
              </a:rPr>
              <a:t> можуть бути покладені на будь-якого учасника/</a:t>
            </a:r>
            <a:r>
              <a:rPr lang="uk-UA" sz="1000" dirty="0" err="1">
                <a:solidFill>
                  <a:schemeClr val="tx1"/>
                </a:solidFill>
              </a:rPr>
              <a:t>ів</a:t>
            </a:r>
            <a:r>
              <a:rPr lang="uk-UA" sz="1000" dirty="0">
                <a:solidFill>
                  <a:schemeClr val="tx1"/>
                </a:solidFill>
              </a:rPr>
              <a:t> ринку. СЕС рекомендовано покласти на </a:t>
            </a:r>
            <a:r>
              <a:rPr lang="uk-UA" sz="1000" dirty="0" err="1">
                <a:solidFill>
                  <a:schemeClr val="tx1"/>
                </a:solidFill>
              </a:rPr>
              <a:t>електропостачальників</a:t>
            </a:r>
            <a:r>
              <a:rPr lang="uk-UA" sz="1000" dirty="0">
                <a:solidFill>
                  <a:schemeClr val="tx1"/>
                </a:solidFill>
              </a:rPr>
              <a:t>)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675313" y="4795838"/>
            <a:ext cx="3206750" cy="79216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900" b="1" i="1" dirty="0">
                <a:solidFill>
                  <a:schemeClr val="tx1"/>
                </a:solidFill>
              </a:rPr>
              <a:t>Можливість використання </a:t>
            </a:r>
            <a:r>
              <a:rPr lang="uk-UA" sz="900" b="1" dirty="0">
                <a:solidFill>
                  <a:schemeClr val="tx1"/>
                </a:solidFill>
              </a:rPr>
              <a:t>Механізму Гарантованого покупця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900" b="1" dirty="0">
                <a:solidFill>
                  <a:schemeClr val="tx1"/>
                </a:solidFill>
              </a:rPr>
              <a:t> </a:t>
            </a:r>
            <a:r>
              <a:rPr lang="uk-UA" sz="900" dirty="0">
                <a:solidFill>
                  <a:schemeClr val="tx1"/>
                </a:solidFill>
              </a:rPr>
              <a:t>(</a:t>
            </a:r>
            <a:r>
              <a:rPr lang="uk-UA" sz="900" dirty="0" err="1">
                <a:solidFill>
                  <a:schemeClr val="tx1"/>
                </a:solidFill>
              </a:rPr>
              <a:t>обов</a:t>
            </a:r>
            <a:r>
              <a:rPr lang="en-US" sz="900" dirty="0">
                <a:solidFill>
                  <a:schemeClr val="tx1"/>
                </a:solidFill>
              </a:rPr>
              <a:t>’</a:t>
            </a:r>
            <a:r>
              <a:rPr lang="uk-UA" sz="900" dirty="0" err="1">
                <a:solidFill>
                  <a:schemeClr val="tx1"/>
                </a:solidFill>
              </a:rPr>
              <a:t>язки</a:t>
            </a:r>
            <a:r>
              <a:rPr lang="uk-UA" sz="900" dirty="0">
                <a:solidFill>
                  <a:schemeClr val="tx1"/>
                </a:solidFill>
              </a:rPr>
              <a:t> можуть бути покладені на будь-якого учасника/</a:t>
            </a:r>
            <a:r>
              <a:rPr lang="uk-UA" sz="900" dirty="0" err="1">
                <a:solidFill>
                  <a:schemeClr val="tx1"/>
                </a:solidFill>
              </a:rPr>
              <a:t>ів</a:t>
            </a:r>
            <a:r>
              <a:rPr lang="uk-UA" sz="900" dirty="0">
                <a:solidFill>
                  <a:schemeClr val="tx1"/>
                </a:solidFill>
              </a:rPr>
              <a:t> ринку але не більше ніж до 31.12.2020 . СЕС рекомендовано покласти на </a:t>
            </a:r>
            <a:r>
              <a:rPr lang="uk-UA" sz="900" dirty="0" err="1">
                <a:solidFill>
                  <a:schemeClr val="tx1"/>
                </a:solidFill>
              </a:rPr>
              <a:t>електропостачальників</a:t>
            </a:r>
            <a:r>
              <a:rPr lang="uk-UA" sz="900" dirty="0">
                <a:solidFill>
                  <a:schemeClr val="tx1"/>
                </a:solidFill>
              </a:rPr>
              <a:t>)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675313" y="5661025"/>
            <a:ext cx="3206750" cy="79216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900" b="1" dirty="0">
                <a:solidFill>
                  <a:schemeClr val="tx1"/>
                </a:solidFill>
              </a:rPr>
              <a:t>Передбачається підвищення тарифів до економічно </a:t>
            </a:r>
            <a:r>
              <a:rPr lang="uk-UA" sz="900" b="1" dirty="0" err="1">
                <a:solidFill>
                  <a:schemeClr val="tx1"/>
                </a:solidFill>
              </a:rPr>
              <a:t>обгрунтованого</a:t>
            </a:r>
            <a:r>
              <a:rPr lang="uk-UA" sz="900" b="1" dirty="0">
                <a:solidFill>
                  <a:schemeClr val="tx1"/>
                </a:solidFill>
              </a:rPr>
              <a:t> рівня. Для тих категорій споживачів, яким необхідно зберегти регульований тариф, компенсація має відбуватися з держбюджету.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675313" y="849313"/>
            <a:ext cx="3206750" cy="79216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900" b="1" dirty="0">
                <a:solidFill>
                  <a:schemeClr val="tx1"/>
                </a:solidFill>
              </a:rPr>
              <a:t>Додано</a:t>
            </a:r>
            <a:r>
              <a:rPr lang="uk-UA" sz="900" dirty="0">
                <a:solidFill>
                  <a:schemeClr val="tx1"/>
                </a:solidFill>
              </a:rPr>
              <a:t>: Внутрішньодобовий ринок;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900" dirty="0">
                <a:solidFill>
                  <a:schemeClr val="tx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900" b="1" dirty="0">
                <a:solidFill>
                  <a:schemeClr val="tx1"/>
                </a:solidFill>
              </a:rPr>
              <a:t>Видалено</a:t>
            </a:r>
            <a:r>
              <a:rPr lang="uk-UA" sz="900" dirty="0">
                <a:solidFill>
                  <a:schemeClr val="tx1"/>
                </a:solidFill>
              </a:rPr>
              <a:t>: Ринок двосторонніх договорів, Роздрібний ринок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675313" y="1698625"/>
            <a:ext cx="3206750" cy="102393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900" b="1" dirty="0">
                <a:solidFill>
                  <a:schemeClr val="tx1"/>
                </a:solidFill>
              </a:rPr>
              <a:t>Додано</a:t>
            </a:r>
            <a:r>
              <a:rPr lang="uk-UA" sz="900" dirty="0">
                <a:solidFill>
                  <a:schemeClr val="tx1"/>
                </a:solidFill>
              </a:rPr>
              <a:t>: оператор системи передачі, оператор системи розподілу, </a:t>
            </a:r>
            <a:r>
              <a:rPr lang="uk-UA" sz="900" dirty="0" err="1">
                <a:solidFill>
                  <a:schemeClr val="tx1"/>
                </a:solidFill>
              </a:rPr>
              <a:t>трейдер</a:t>
            </a:r>
            <a:endParaRPr lang="uk-UA" sz="9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9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900" b="1" dirty="0">
                <a:solidFill>
                  <a:schemeClr val="tx1"/>
                </a:solidFill>
              </a:rPr>
              <a:t>Трансформовано</a:t>
            </a:r>
            <a:r>
              <a:rPr lang="uk-UA" sz="900" dirty="0">
                <a:solidFill>
                  <a:schemeClr val="tx1"/>
                </a:solidFill>
              </a:rPr>
              <a:t>: функції адміністратора розрахунків, адміністратора комерційного обліку, постачальника послуг комерційного обліку передано оператору системи передачі ,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667375" y="2835275"/>
            <a:ext cx="3205163" cy="102393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uk-UA" sz="900" dirty="0">
                <a:solidFill>
                  <a:schemeClr val="tx1"/>
                </a:solidFill>
              </a:rPr>
              <a:t>Існування загальних вимог щодо відокремлення діяльності з розподілу від інших видів діяльності;</a:t>
            </a:r>
          </a:p>
          <a:p>
            <a:pPr marL="228600" indent="-228600" algn="ctr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uk-UA" sz="900" dirty="0">
                <a:solidFill>
                  <a:schemeClr val="tx1"/>
                </a:solidFill>
              </a:rPr>
              <a:t>Створення Оператора системи передачі, який виконуватиме функції системного оператора, адміністратора розрахунків, електропередавального підприємства та адміністратора комерційного обліку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675313" y="6538913"/>
            <a:ext cx="3206750" cy="254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900" dirty="0">
                <a:solidFill>
                  <a:schemeClr val="tx1"/>
                </a:solidFill>
              </a:rPr>
              <a:t>З 01.07.2017</a:t>
            </a:r>
            <a:endParaRPr lang="ru-RU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Заголовок 1"/>
          <p:cNvSpPr>
            <a:spLocks noGrp="1"/>
          </p:cNvSpPr>
          <p:nvPr>
            <p:ph type="title"/>
          </p:nvPr>
        </p:nvSpPr>
        <p:spPr bwMode="auto">
          <a:xfrm>
            <a:off x="288925" y="0"/>
            <a:ext cx="8855075" cy="43338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uk-UA" sz="1600" cap="none" dirty="0" smtClean="0">
                <a:solidFill>
                  <a:schemeClr val="tx1"/>
                </a:solidFill>
              </a:rPr>
              <a:t>Склад технічної робочої групи щодо розроблення Закону України “Про ринок електричної енергії України”</a:t>
            </a:r>
            <a:endParaRPr lang="ru-RU" sz="1600" cap="none" dirty="0" smtClean="0">
              <a:solidFill>
                <a:schemeClr val="tx1"/>
              </a:solidFill>
            </a:endParaRPr>
          </a:p>
        </p:txBody>
      </p:sp>
      <p:sp>
        <p:nvSpPr>
          <p:cNvPr id="103426" name="Объект 2"/>
          <p:cNvSpPr>
            <a:spLocks noGrp="1"/>
          </p:cNvSpPr>
          <p:nvPr>
            <p:ph idx="1"/>
          </p:nvPr>
        </p:nvSpPr>
        <p:spPr>
          <a:xfrm>
            <a:off x="179388" y="549275"/>
            <a:ext cx="8855075" cy="4752975"/>
          </a:xfrm>
        </p:spPr>
        <p:txBody>
          <a:bodyPr/>
          <a:lstStyle/>
          <a:p>
            <a:pPr eaLnBrk="1" hangingPunct="1"/>
            <a:r>
              <a:rPr lang="uk-UA" sz="1400" b="1" dirty="0" err="1" smtClean="0"/>
              <a:t>Бно-Айріян</a:t>
            </a:r>
            <a:r>
              <a:rPr lang="uk-UA" sz="1400" b="1" dirty="0" smtClean="0"/>
              <a:t> Михайло </a:t>
            </a:r>
            <a:r>
              <a:rPr lang="uk-UA" sz="1400" b="1" dirty="0" err="1" smtClean="0"/>
              <a:t>Каренович</a:t>
            </a:r>
            <a:r>
              <a:rPr lang="uk-UA" sz="1400" dirty="0" smtClean="0"/>
              <a:t> - Начальник Управління європейської інтеграції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Міненерговугілля</a:t>
            </a:r>
            <a:r>
              <a:rPr lang="ru-RU" sz="1400" dirty="0" smtClean="0"/>
              <a:t> – голова </a:t>
            </a:r>
            <a:r>
              <a:rPr lang="ru-RU" sz="1400" dirty="0" err="1" smtClean="0"/>
              <a:t>робочої</a:t>
            </a:r>
            <a:r>
              <a:rPr lang="ru-RU" sz="1400" dirty="0" smtClean="0"/>
              <a:t> </a:t>
            </a:r>
            <a:r>
              <a:rPr lang="ru-RU" sz="1400" dirty="0" err="1" smtClean="0"/>
              <a:t>групи</a:t>
            </a:r>
            <a:r>
              <a:rPr lang="ru-RU" sz="1400" dirty="0" smtClean="0"/>
              <a:t> (</a:t>
            </a:r>
            <a:r>
              <a:rPr lang="ru-RU" sz="1400" dirty="0" err="1" smtClean="0"/>
              <a:t>координаційні</a:t>
            </a:r>
            <a:r>
              <a:rPr lang="ru-RU" sz="1400" dirty="0" smtClean="0"/>
              <a:t> </a:t>
            </a:r>
            <a:r>
              <a:rPr lang="ru-RU" sz="1400" dirty="0" err="1" smtClean="0"/>
              <a:t>питання</a:t>
            </a:r>
            <a:r>
              <a:rPr lang="ru-RU" sz="1400" dirty="0" smtClean="0"/>
              <a:t>);</a:t>
            </a:r>
            <a:endParaRPr lang="uk-UA" sz="1400" dirty="0" smtClean="0"/>
          </a:p>
          <a:p>
            <a:pPr eaLnBrk="1" hangingPunct="1"/>
            <a:r>
              <a:rPr lang="uk-UA" sz="1400" b="1" dirty="0" err="1" smtClean="0"/>
              <a:t>Буславець</a:t>
            </a:r>
            <a:r>
              <a:rPr lang="uk-UA" sz="1400" b="1" dirty="0" smtClean="0"/>
              <a:t> Ольга Анатоліївна</a:t>
            </a:r>
            <a:r>
              <a:rPr lang="uk-UA" sz="1400" dirty="0" smtClean="0"/>
              <a:t> - </a:t>
            </a:r>
            <a:r>
              <a:rPr lang="ru-RU" sz="1400" dirty="0" smtClean="0"/>
              <a:t>Заступник начальника </a:t>
            </a:r>
            <a:r>
              <a:rPr lang="ru-RU" sz="1400" dirty="0" err="1" smtClean="0"/>
              <a:t>управління</a:t>
            </a:r>
            <a:r>
              <a:rPr lang="ru-RU" sz="1400" dirty="0" smtClean="0"/>
              <a:t> з </a:t>
            </a:r>
            <a:r>
              <a:rPr lang="ru-RU" sz="1400" dirty="0" err="1" smtClean="0"/>
              <a:t>питань</a:t>
            </a:r>
            <a:r>
              <a:rPr lang="ru-RU" sz="1400" dirty="0" smtClean="0"/>
              <a:t> </a:t>
            </a:r>
            <a:r>
              <a:rPr lang="ru-RU" sz="1400" dirty="0" err="1" smtClean="0"/>
              <a:t>функціонування</a:t>
            </a:r>
            <a:r>
              <a:rPr lang="ru-RU" sz="1400" dirty="0" smtClean="0"/>
              <a:t> та </a:t>
            </a:r>
            <a:r>
              <a:rPr lang="ru-RU" sz="1400" dirty="0" err="1" smtClean="0"/>
              <a:t>реформування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електроенергетичного</a:t>
            </a:r>
            <a:r>
              <a:rPr lang="ru-RU" sz="1400" dirty="0" smtClean="0"/>
              <a:t> сектора – начальник </a:t>
            </a:r>
            <a:r>
              <a:rPr lang="ru-RU" sz="1400" dirty="0" err="1" smtClean="0"/>
              <a:t>відділу</a:t>
            </a:r>
            <a:r>
              <a:rPr lang="ru-RU" sz="1400" dirty="0" smtClean="0"/>
              <a:t> </a:t>
            </a:r>
            <a:r>
              <a:rPr lang="ru-RU" sz="1400" dirty="0" err="1" smtClean="0"/>
              <a:t>паливно-енергетичних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балансів</a:t>
            </a:r>
            <a:r>
              <a:rPr lang="ru-RU" sz="1400" dirty="0" smtClean="0"/>
              <a:t> </a:t>
            </a:r>
            <a:r>
              <a:rPr lang="ru-RU" sz="1400" dirty="0" err="1" smtClean="0"/>
              <a:t>Міненерговугілля</a:t>
            </a:r>
            <a:r>
              <a:rPr lang="ru-RU" sz="1400" dirty="0" smtClean="0"/>
              <a:t> – заступник </a:t>
            </a:r>
            <a:r>
              <a:rPr lang="ru-RU" sz="1400" dirty="0" err="1" smtClean="0"/>
              <a:t>голови</a:t>
            </a:r>
            <a:r>
              <a:rPr lang="ru-RU" sz="1400" dirty="0" smtClean="0"/>
              <a:t> </a:t>
            </a:r>
            <a:r>
              <a:rPr lang="ru-RU" sz="1400" dirty="0" err="1" smtClean="0"/>
              <a:t>робочої</a:t>
            </a:r>
            <a:r>
              <a:rPr lang="ru-RU" sz="1400" dirty="0" smtClean="0"/>
              <a:t> </a:t>
            </a:r>
            <a:r>
              <a:rPr lang="ru-RU" sz="1400" dirty="0" err="1" smtClean="0"/>
              <a:t>групи</a:t>
            </a:r>
            <a:r>
              <a:rPr lang="ru-RU" sz="1400" dirty="0" smtClean="0"/>
              <a:t> (</a:t>
            </a:r>
            <a:r>
              <a:rPr lang="ru-RU" sz="1400" dirty="0" err="1" smtClean="0"/>
              <a:t>технічні</a:t>
            </a:r>
            <a:r>
              <a:rPr lang="ru-RU" sz="1400" dirty="0" smtClean="0"/>
              <a:t> </a:t>
            </a:r>
            <a:r>
              <a:rPr lang="ru-RU" sz="1400" dirty="0" err="1" smtClean="0"/>
              <a:t>питання</a:t>
            </a:r>
            <a:r>
              <a:rPr lang="ru-RU" sz="1400" dirty="0" smtClean="0"/>
              <a:t>);</a:t>
            </a:r>
          </a:p>
          <a:p>
            <a:r>
              <a:rPr lang="ru-RU" sz="1400" b="1" dirty="0" err="1" smtClean="0"/>
              <a:t>Гнатовська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Вікторія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Олександрівна</a:t>
            </a:r>
            <a:r>
              <a:rPr lang="ru-RU" sz="1400" dirty="0" smtClean="0"/>
              <a:t> - </a:t>
            </a:r>
            <a:r>
              <a:rPr lang="uk-UA" sz="1400" dirty="0" smtClean="0"/>
              <a:t>Начальник відділу правового забезпечення європейської інтеграції та регуляторної діяльності Управління правової політики</a:t>
            </a:r>
            <a:r>
              <a:rPr lang="ru-RU" sz="1400" dirty="0" smtClean="0"/>
              <a:t> </a:t>
            </a:r>
            <a:r>
              <a:rPr lang="ru-RU" sz="1400" dirty="0" err="1" smtClean="0"/>
              <a:t>Міненерговугілля</a:t>
            </a:r>
            <a:r>
              <a:rPr lang="ru-RU" sz="1400" dirty="0" smtClean="0"/>
              <a:t>;</a:t>
            </a:r>
            <a:endParaRPr lang="uk-UA" sz="1400" dirty="0" smtClean="0"/>
          </a:p>
          <a:p>
            <a:r>
              <a:rPr lang="ru-RU" sz="1400" b="1" dirty="0" smtClean="0"/>
              <a:t>Хомченко </a:t>
            </a:r>
            <a:r>
              <a:rPr lang="ru-RU" sz="1400" b="1" dirty="0" err="1" smtClean="0"/>
              <a:t>Вероніка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Володимирівна</a:t>
            </a:r>
            <a:r>
              <a:rPr lang="ru-RU" sz="1400" dirty="0" smtClean="0"/>
              <a:t> - </a:t>
            </a:r>
            <a:r>
              <a:rPr lang="ru-RU" sz="1400" dirty="0" err="1" smtClean="0"/>
              <a:t>Головний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спеціаліст</a:t>
            </a:r>
            <a:r>
              <a:rPr lang="ru-RU" sz="1400" dirty="0" smtClean="0"/>
              <a:t>-юрисконсульт </a:t>
            </a:r>
            <a:r>
              <a:rPr lang="ru-RU" sz="1400" dirty="0" err="1" smtClean="0"/>
              <a:t>відділу</a:t>
            </a:r>
            <a:r>
              <a:rPr lang="ru-RU" sz="1400" dirty="0" smtClean="0"/>
              <a:t> нормативно-правового </a:t>
            </a:r>
            <a:r>
              <a:rPr lang="ru-RU" sz="1400" dirty="0" err="1" smtClean="0"/>
              <a:t>забезпечення</a:t>
            </a:r>
            <a:r>
              <a:rPr lang="ru-RU" sz="1400" dirty="0" smtClean="0"/>
              <a:t> та </a:t>
            </a:r>
            <a:r>
              <a:rPr lang="ru-RU" sz="1400" dirty="0" err="1" smtClean="0"/>
              <a:t>правової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експертизи</a:t>
            </a:r>
            <a:r>
              <a:rPr lang="ru-RU" sz="1400" dirty="0" smtClean="0"/>
              <a:t> </a:t>
            </a:r>
            <a:r>
              <a:rPr lang="ru-RU" sz="1400" dirty="0" err="1" smtClean="0"/>
              <a:t>Управління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правової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політики</a:t>
            </a:r>
            <a:r>
              <a:rPr lang="ru-RU" sz="1400" dirty="0" smtClean="0"/>
              <a:t> </a:t>
            </a:r>
            <a:r>
              <a:rPr lang="ru-RU" sz="1400" dirty="0" err="1" smtClean="0"/>
              <a:t>Міненерговугілля</a:t>
            </a:r>
            <a:r>
              <a:rPr lang="ru-RU" sz="1400" dirty="0" smtClean="0"/>
              <a:t>;</a:t>
            </a:r>
            <a:endParaRPr lang="uk-UA" sz="1400" dirty="0" smtClean="0"/>
          </a:p>
          <a:p>
            <a:r>
              <a:rPr lang="uk-UA" sz="1400" b="1" dirty="0" err="1" smtClean="0"/>
              <a:t>Дятловська</a:t>
            </a:r>
            <a:r>
              <a:rPr lang="uk-UA" sz="1400" b="1" dirty="0" smtClean="0"/>
              <a:t> Валентина Петрівна</a:t>
            </a:r>
            <a:r>
              <a:rPr lang="ru-RU" sz="1400" dirty="0" smtClean="0"/>
              <a:t> - </a:t>
            </a:r>
            <a:r>
              <a:rPr lang="uk-UA" sz="1400" dirty="0" smtClean="0"/>
              <a:t>Заступник директора департаменту стратегічного розвитку та планування – начальник відділу стратегічного розвитку енергетичних ринків НКРЕКП;</a:t>
            </a:r>
          </a:p>
          <a:p>
            <a:r>
              <a:rPr lang="ru-RU" sz="1400" b="1" dirty="0" err="1" smtClean="0"/>
              <a:t>Нікітін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Олексій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Олександрович</a:t>
            </a:r>
            <a:r>
              <a:rPr lang="ru-RU" sz="1400" dirty="0" smtClean="0"/>
              <a:t> - Начальник </a:t>
            </a:r>
            <a:r>
              <a:rPr lang="ru-RU" sz="1400" dirty="0" err="1" smtClean="0"/>
              <a:t>Управління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забезпечення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функціонування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енергоринку</a:t>
            </a:r>
            <a:r>
              <a:rPr lang="ru-RU" sz="1400" dirty="0" smtClean="0"/>
              <a:t>    ДП НЕК «</a:t>
            </a:r>
            <a:r>
              <a:rPr lang="ru-RU" sz="1400" dirty="0" err="1" smtClean="0"/>
              <a:t>Укренерго</a:t>
            </a:r>
            <a:r>
              <a:rPr lang="ru-RU" sz="1400" dirty="0" smtClean="0"/>
              <a:t>»;</a:t>
            </a:r>
          </a:p>
          <a:p>
            <a:r>
              <a:rPr lang="ru-RU" sz="1400" b="1" dirty="0" err="1" smtClean="0"/>
              <a:t>Бєдін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Сергій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Володимирович</a:t>
            </a:r>
            <a:r>
              <a:rPr lang="ru-RU" sz="1400" b="1" dirty="0" smtClean="0"/>
              <a:t> </a:t>
            </a:r>
            <a:r>
              <a:rPr lang="ru-RU" sz="1400" dirty="0" smtClean="0"/>
              <a:t>- </a:t>
            </a:r>
            <a:r>
              <a:rPr lang="ru-RU" sz="1400" dirty="0" err="1" smtClean="0"/>
              <a:t>Радник</a:t>
            </a:r>
            <a:r>
              <a:rPr lang="ru-RU" sz="1400" dirty="0" smtClean="0"/>
              <a:t> Президента ДП «НАЕК «</a:t>
            </a:r>
            <a:r>
              <a:rPr lang="ru-RU" sz="1400" dirty="0" err="1" smtClean="0"/>
              <a:t>Енергоатом</a:t>
            </a:r>
            <a:r>
              <a:rPr lang="ru-RU" sz="1400" dirty="0" smtClean="0"/>
              <a:t>»;</a:t>
            </a:r>
          </a:p>
          <a:p>
            <a:r>
              <a:rPr lang="ru-RU" sz="1400" b="1" dirty="0" err="1" smtClean="0"/>
              <a:t>Гваришвілі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Олексій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Йосипович</a:t>
            </a:r>
            <a:r>
              <a:rPr lang="ru-RU" sz="1400" b="1" dirty="0" smtClean="0"/>
              <a:t> </a:t>
            </a:r>
            <a:r>
              <a:rPr lang="ru-RU" sz="1400" dirty="0" smtClean="0"/>
              <a:t>-  Начальник департаменту оператора ринку ДП «</a:t>
            </a:r>
            <a:r>
              <a:rPr lang="ru-RU" sz="1400" dirty="0" err="1" smtClean="0"/>
              <a:t>Енергоринок</a:t>
            </a:r>
            <a:r>
              <a:rPr lang="ru-RU" sz="1400" dirty="0" smtClean="0"/>
              <a:t>»; </a:t>
            </a:r>
          </a:p>
          <a:p>
            <a:r>
              <a:rPr lang="ru-RU" sz="1400" b="1" dirty="0" smtClean="0"/>
              <a:t>Ященко Антон </a:t>
            </a:r>
            <a:r>
              <a:rPr lang="ru-RU" sz="1400" b="1" dirty="0" err="1" smtClean="0"/>
              <a:t>Євгенович</a:t>
            </a:r>
            <a:r>
              <a:rPr lang="ru-RU" sz="1400" dirty="0" smtClean="0"/>
              <a:t> - Координатор </a:t>
            </a:r>
            <a:r>
              <a:rPr lang="ru-RU" sz="1400" dirty="0" err="1" smtClean="0"/>
              <a:t>Координаційного</a:t>
            </a:r>
            <a:r>
              <a:rPr lang="ru-RU" sz="1400" dirty="0" smtClean="0"/>
              <a:t> центру з </a:t>
            </a:r>
            <a:r>
              <a:rPr lang="ru-RU" sz="1400" dirty="0" err="1" smtClean="0"/>
              <a:t>упровадження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економічних</a:t>
            </a:r>
            <a:r>
              <a:rPr lang="ru-RU" sz="1400" dirty="0" smtClean="0"/>
              <a:t> реформ при </a:t>
            </a:r>
            <a:r>
              <a:rPr lang="ru-RU" sz="1400" dirty="0" err="1" smtClean="0"/>
              <a:t>Президентові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;</a:t>
            </a:r>
          </a:p>
          <a:p>
            <a:r>
              <a:rPr lang="uk-UA" sz="1400" b="1" dirty="0" smtClean="0"/>
              <a:t>Домбровський Олександр Георгійович</a:t>
            </a:r>
            <a:r>
              <a:rPr lang="uk-UA" sz="1400" dirty="0" smtClean="0"/>
              <a:t> – Народний депутат України.</a:t>
            </a:r>
            <a:endParaRPr lang="en-US" sz="1400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Georgia" pitchFamily="18" charset="0"/>
              <a:buNone/>
            </a:pPr>
            <a:r>
              <a:rPr lang="uk-UA" sz="1400" b="1" u="sng" dirty="0" smtClean="0"/>
              <a:t>Крім того, до розроблення законопроекту долучались:</a:t>
            </a:r>
            <a:r>
              <a:rPr lang="uk-UA" sz="1400" u="sng" dirty="0" smtClean="0"/>
              <a:t> </a:t>
            </a:r>
          </a:p>
          <a:p>
            <a:r>
              <a:rPr lang="ru-RU" sz="1400" b="1" dirty="0" err="1" smtClean="0"/>
              <a:t>Масевич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Станіслав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Андрійович</a:t>
            </a:r>
            <a:r>
              <a:rPr lang="uk-UA" sz="1400" dirty="0" smtClean="0"/>
              <a:t> – Юрист Проекту Єврокомісії “</a:t>
            </a:r>
            <a:r>
              <a:rPr lang="uk-UA" sz="1400" dirty="0" err="1" smtClean="0"/>
              <a:t>Feasibility</a:t>
            </a:r>
            <a:r>
              <a:rPr lang="uk-UA" sz="1400" dirty="0" smtClean="0"/>
              <a:t> </a:t>
            </a:r>
            <a:r>
              <a:rPr lang="uk-UA" sz="1400" dirty="0" err="1" smtClean="0"/>
              <a:t>Study</a:t>
            </a:r>
            <a:r>
              <a:rPr lang="uk-UA" sz="1400" dirty="0" smtClean="0"/>
              <a:t> </a:t>
            </a:r>
            <a:r>
              <a:rPr lang="uk-UA" sz="1400" dirty="0" err="1" smtClean="0"/>
              <a:t>on</a:t>
            </a:r>
            <a:r>
              <a:rPr lang="uk-UA" sz="1400" dirty="0" smtClean="0"/>
              <a:t> </a:t>
            </a:r>
            <a:r>
              <a:rPr lang="uk-UA" sz="1400" dirty="0" err="1" smtClean="0"/>
              <a:t>Synchronous</a:t>
            </a:r>
            <a:r>
              <a:rPr lang="uk-UA" sz="1400" dirty="0" smtClean="0"/>
              <a:t> </a:t>
            </a:r>
            <a:r>
              <a:rPr lang="uk-UA" sz="1400" dirty="0" err="1" smtClean="0"/>
              <a:t>Interconnection</a:t>
            </a:r>
            <a:r>
              <a:rPr lang="uk-UA" sz="1400" dirty="0" smtClean="0"/>
              <a:t> </a:t>
            </a:r>
            <a:r>
              <a:rPr lang="uk-UA" sz="1400" dirty="0" err="1" smtClean="0"/>
              <a:t>of</a:t>
            </a:r>
            <a:r>
              <a:rPr lang="uk-UA" sz="1400" dirty="0" smtClean="0"/>
              <a:t> </a:t>
            </a:r>
            <a:r>
              <a:rPr lang="uk-UA" sz="1400" dirty="0" err="1" smtClean="0"/>
              <a:t>Ukrainian</a:t>
            </a:r>
            <a:r>
              <a:rPr lang="uk-UA" sz="1400" dirty="0" smtClean="0"/>
              <a:t> </a:t>
            </a:r>
            <a:r>
              <a:rPr lang="uk-UA" sz="1400" dirty="0" err="1" smtClean="0"/>
              <a:t>and</a:t>
            </a:r>
            <a:r>
              <a:rPr lang="uk-UA" sz="1400" dirty="0" smtClean="0"/>
              <a:t> </a:t>
            </a:r>
            <a:r>
              <a:rPr lang="uk-UA" sz="1400" dirty="0" err="1" smtClean="0"/>
              <a:t>Moldovan</a:t>
            </a:r>
            <a:r>
              <a:rPr lang="uk-UA" sz="1400" dirty="0" smtClean="0"/>
              <a:t> </a:t>
            </a:r>
            <a:r>
              <a:rPr lang="uk-UA" sz="1400" dirty="0" err="1" smtClean="0"/>
              <a:t>Power</a:t>
            </a:r>
            <a:r>
              <a:rPr lang="uk-UA" sz="1400" dirty="0" smtClean="0"/>
              <a:t> </a:t>
            </a:r>
            <a:r>
              <a:rPr lang="uk-UA" sz="1400" dirty="0" err="1" smtClean="0"/>
              <a:t>Systems</a:t>
            </a:r>
            <a:r>
              <a:rPr lang="uk-UA" sz="1400" dirty="0" smtClean="0"/>
              <a:t> </a:t>
            </a:r>
            <a:r>
              <a:rPr lang="uk-UA" sz="1400" dirty="0" err="1" smtClean="0"/>
              <a:t>to</a:t>
            </a:r>
            <a:r>
              <a:rPr lang="uk-UA" sz="1400" dirty="0" smtClean="0"/>
              <a:t> ENTSO-E </a:t>
            </a:r>
            <a:r>
              <a:rPr lang="uk-UA" sz="1400" dirty="0" err="1" smtClean="0"/>
              <a:t>Continental</a:t>
            </a:r>
            <a:r>
              <a:rPr lang="uk-UA" sz="1400" dirty="0" smtClean="0"/>
              <a:t> </a:t>
            </a:r>
            <a:r>
              <a:rPr lang="uk-UA" sz="1400" dirty="0" err="1" smtClean="0"/>
              <a:t>Europe</a:t>
            </a:r>
            <a:r>
              <a:rPr lang="uk-UA" sz="1400" dirty="0" smtClean="0"/>
              <a:t> </a:t>
            </a:r>
            <a:r>
              <a:rPr lang="uk-UA" sz="1400" dirty="0" err="1" smtClean="0"/>
              <a:t>Power</a:t>
            </a:r>
            <a:r>
              <a:rPr lang="uk-UA" sz="1400" dirty="0" smtClean="0"/>
              <a:t> </a:t>
            </a:r>
            <a:r>
              <a:rPr lang="uk-UA" sz="1400" dirty="0" err="1" smtClean="0"/>
              <a:t>System</a:t>
            </a:r>
            <a:r>
              <a:rPr lang="uk-UA" sz="1400" dirty="0" smtClean="0"/>
              <a:t>” (MIS-ETC </a:t>
            </a:r>
            <a:r>
              <a:rPr lang="uk-UA" sz="1400" dirty="0" err="1" smtClean="0"/>
              <a:t>Code</a:t>
            </a:r>
            <a:r>
              <a:rPr lang="uk-UA" sz="1400" dirty="0" smtClean="0"/>
              <a:t> 2739);</a:t>
            </a:r>
            <a:endParaRPr lang="en-US" sz="1400" dirty="0" smtClean="0"/>
          </a:p>
          <a:p>
            <a:r>
              <a:rPr lang="uk-UA" sz="1400" b="1" dirty="0" err="1" smtClean="0"/>
              <a:t>Полоник</a:t>
            </a:r>
            <a:r>
              <a:rPr lang="uk-UA" sz="1400" b="1" dirty="0" smtClean="0"/>
              <a:t> </a:t>
            </a:r>
            <a:r>
              <a:rPr lang="uk-UA" sz="1400" b="1" smtClean="0"/>
              <a:t>Олександр Васильович </a:t>
            </a:r>
            <a:r>
              <a:rPr lang="uk-UA" sz="1400" dirty="0" smtClean="0"/>
              <a:t>– юрист </a:t>
            </a:r>
            <a:r>
              <a:rPr lang="en-US" sz="1400" dirty="0" err="1" smtClean="0"/>
              <a:t>Avellum</a:t>
            </a:r>
            <a:r>
              <a:rPr lang="en-US" sz="1400" dirty="0" smtClean="0"/>
              <a:t> partners.</a:t>
            </a:r>
            <a:endParaRPr lang="uk-UA" sz="1400" dirty="0" smtClean="0"/>
          </a:p>
          <a:p>
            <a:r>
              <a:rPr lang="uk-UA" sz="1400" b="1" dirty="0" err="1" smtClean="0"/>
              <a:t>Сутченко</a:t>
            </a:r>
            <a:r>
              <a:rPr lang="uk-UA" sz="1400" b="1" dirty="0" smtClean="0"/>
              <a:t> Роман</a:t>
            </a:r>
            <a:r>
              <a:rPr lang="uk-UA" sz="1400" dirty="0" smtClean="0"/>
              <a:t> </a:t>
            </a:r>
            <a:r>
              <a:rPr lang="uk-UA" sz="1400" b="1" dirty="0" smtClean="0"/>
              <a:t>Вікторович</a:t>
            </a:r>
            <a:r>
              <a:rPr lang="uk-UA" sz="1400" dirty="0" smtClean="0"/>
              <a:t> – Начальник відділу центру з впровадження нової моделі ринку     </a:t>
            </a:r>
            <a:r>
              <a:rPr lang="ru-RU" sz="1400" dirty="0" smtClean="0"/>
              <a:t>ДП «НАЕК «</a:t>
            </a:r>
            <a:r>
              <a:rPr lang="ru-RU" sz="1400" dirty="0" err="1" smtClean="0"/>
              <a:t>Енергоатом</a:t>
            </a:r>
            <a:r>
              <a:rPr lang="ru-RU" sz="1400" dirty="0" smtClean="0"/>
              <a:t>».</a:t>
            </a:r>
            <a:endParaRPr lang="en-US" sz="1400" dirty="0" smtClean="0"/>
          </a:p>
          <a:p>
            <a:pPr>
              <a:buFont typeface="Georgia" pitchFamily="18" charset="0"/>
              <a:buNone/>
            </a:pPr>
            <a:endParaRPr lang="uk-UA" sz="1400" u="sng" dirty="0" smtClean="0"/>
          </a:p>
        </p:txBody>
      </p:sp>
      <p:sp>
        <p:nvSpPr>
          <p:cNvPr id="103427" name="Номер слайда 3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AEEA62-0158-491B-AE62-C962654C1A28}" type="slidenum">
              <a:rPr lang="en-US">
                <a:solidFill>
                  <a:srgbClr val="7F7F7F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>
              <a:solidFill>
                <a:srgbClr val="7F7F7F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Прямоугольник 69"/>
          <p:cNvSpPr/>
          <p:nvPr/>
        </p:nvSpPr>
        <p:spPr>
          <a:xfrm>
            <a:off x="3040063" y="2092325"/>
            <a:ext cx="3095625" cy="8620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4938713" y="3959225"/>
            <a:ext cx="1223962" cy="11922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560388" y="969963"/>
            <a:ext cx="1327150" cy="2990850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000" b="1" dirty="0">
              <a:solidFill>
                <a:schemeClr val="tx1"/>
              </a:solidFill>
            </a:endParaRPr>
          </a:p>
        </p:txBody>
      </p:sp>
      <p:sp>
        <p:nvSpPr>
          <p:cNvPr id="100356" name="Заголовок 1"/>
          <p:cNvSpPr>
            <a:spLocks noGrp="1"/>
          </p:cNvSpPr>
          <p:nvPr>
            <p:ph type="title"/>
          </p:nvPr>
        </p:nvSpPr>
        <p:spPr bwMode="auto">
          <a:xfrm>
            <a:off x="107950" y="0"/>
            <a:ext cx="8855075" cy="3333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1600" cap="none" smtClean="0"/>
              <a:t>СТРУКТУРА СЕГМЕНТІВ РИНКУ ЕЛЕКТРИЧНОЇ ЕНЕРГІЇ ТА ЇХ УЧАСНИКИ</a:t>
            </a:r>
            <a:endParaRPr lang="ru-RU" sz="1600" cap="none" smtClean="0"/>
          </a:p>
        </p:txBody>
      </p:sp>
      <p:sp>
        <p:nvSpPr>
          <p:cNvPr id="100357" name="Номер слайда 3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AC7790-0268-4889-91F9-0571A1D759FD}" type="slidenum">
              <a:rPr lang="en-US">
                <a:solidFill>
                  <a:srgbClr val="7F7F7F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solidFill>
                <a:srgbClr val="7F7F7F"/>
              </a:solidFill>
              <a:cs typeface="Arial" charset="0"/>
            </a:endParaRPr>
          </a:p>
        </p:txBody>
      </p:sp>
      <p:pic>
        <p:nvPicPr>
          <p:cNvPr id="100358" name="Рисунок 2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96063" y="1847850"/>
            <a:ext cx="522287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59" name="Рисунок 3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79913" y="4294188"/>
            <a:ext cx="4445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Равнобедренный треугольник 22"/>
          <p:cNvSpPr/>
          <p:nvPr/>
        </p:nvSpPr>
        <p:spPr>
          <a:xfrm rot="5400000">
            <a:off x="-31750" y="2771775"/>
            <a:ext cx="4445000" cy="26035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24" name="Равнобедренный треугольник 23"/>
          <p:cNvSpPr/>
          <p:nvPr/>
        </p:nvSpPr>
        <p:spPr>
          <a:xfrm rot="5400000">
            <a:off x="4253707" y="2809081"/>
            <a:ext cx="4445000" cy="261937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27" name="TextBox 26"/>
          <p:cNvSpPr txBox="1"/>
          <p:nvPr/>
        </p:nvSpPr>
        <p:spPr>
          <a:xfrm rot="5400000">
            <a:off x="8105697" y="5630489"/>
            <a:ext cx="673598" cy="1188000"/>
          </a:xfrm>
          <a:prstGeom prst="wave">
            <a:avLst>
              <a:gd name="adj1" fmla="val 4945"/>
              <a:gd name="adj2" fmla="val 0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vert27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800" dirty="0">
                <a:solidFill>
                  <a:schemeClr val="tx1">
                    <a:lumMod val="60000"/>
                    <a:lumOff val="40000"/>
                  </a:schemeClr>
                </a:solidFill>
                <a:latin typeface="Arial Black" pitchFamily="34" charset="0"/>
                <a:cs typeface="+mn-cs"/>
              </a:rPr>
              <a:t>Адміністратор комерційного обліку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07950" y="5888038"/>
            <a:ext cx="3527425" cy="673100"/>
          </a:xfrm>
          <a:prstGeom prst="rect">
            <a:avLst/>
          </a:prstGeom>
          <a:solidFill>
            <a:schemeClr val="bg1">
              <a:lumMod val="95000"/>
            </a:schemeClr>
          </a:solidFill>
          <a:ln w="12573">
            <a:noFill/>
            <a:miter lim="800000"/>
            <a:headEnd/>
            <a:tailEnd/>
          </a:ln>
        </p:spPr>
        <p:txBody>
          <a:bodyPr lIns="90000" tIns="46800" rIns="90000" bIns="46800" anchor="ctr" anchorCtr="1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auto" hangingPunct="1">
              <a:spcBef>
                <a:spcPts val="1000"/>
              </a:spcBef>
              <a:spcAft>
                <a:spcPts val="0"/>
              </a:spcAft>
              <a:defRPr/>
            </a:pPr>
            <a:r>
              <a:rPr lang="uk-UA" sz="1200" b="1" dirty="0" smtClean="0">
                <a:solidFill>
                  <a:srgbClr val="000000"/>
                </a:solidFill>
                <a:cs typeface="+mn-cs"/>
              </a:rPr>
              <a:t>Незалежний диспетчер (рівновіддалений від усіх учасників ринку), який керує енергетичною системою. Виконує функції:</a:t>
            </a:r>
            <a:endParaRPr lang="uk-UA" sz="1200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 rot="5400000">
            <a:off x="7025577" y="5630489"/>
            <a:ext cx="673598" cy="1188000"/>
          </a:xfrm>
          <a:prstGeom prst="wave">
            <a:avLst>
              <a:gd name="adj1" fmla="val 4945"/>
              <a:gd name="adj2" fmla="val 0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vert27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800" dirty="0">
                <a:solidFill>
                  <a:schemeClr val="tx1">
                    <a:lumMod val="60000"/>
                    <a:lumOff val="40000"/>
                  </a:schemeClr>
                </a:solidFill>
                <a:latin typeface="Arial Black" pitchFamily="34" charset="0"/>
                <a:cs typeface="+mn-cs"/>
              </a:rPr>
              <a:t>Адміністратор розрахунків</a:t>
            </a:r>
          </a:p>
        </p:txBody>
      </p:sp>
      <p:sp>
        <p:nvSpPr>
          <p:cNvPr id="30" name="TextBox 29"/>
          <p:cNvSpPr txBox="1"/>
          <p:nvPr/>
        </p:nvSpPr>
        <p:spPr>
          <a:xfrm rot="5400000">
            <a:off x="5945457" y="5630489"/>
            <a:ext cx="673598" cy="1188000"/>
          </a:xfrm>
          <a:prstGeom prst="wave">
            <a:avLst>
              <a:gd name="adj1" fmla="val 4945"/>
              <a:gd name="adj2" fmla="val 0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vert27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800" dirty="0">
                <a:solidFill>
                  <a:schemeClr val="tx1">
                    <a:lumMod val="60000"/>
                    <a:lumOff val="40000"/>
                  </a:schemeClr>
                </a:solidFill>
                <a:latin typeface="Arial Black" pitchFamily="34" charset="0"/>
                <a:cs typeface="+mn-cs"/>
              </a:rPr>
              <a:t>Оператор ринку допоміжних послуг</a:t>
            </a:r>
          </a:p>
        </p:txBody>
      </p:sp>
      <p:sp>
        <p:nvSpPr>
          <p:cNvPr id="31" name="TextBox 30"/>
          <p:cNvSpPr txBox="1"/>
          <p:nvPr/>
        </p:nvSpPr>
        <p:spPr>
          <a:xfrm rot="5400000">
            <a:off x="4865337" y="5630489"/>
            <a:ext cx="673598" cy="1188000"/>
          </a:xfrm>
          <a:prstGeom prst="wave">
            <a:avLst>
              <a:gd name="adj1" fmla="val 4945"/>
              <a:gd name="adj2" fmla="val 0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vert27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800" dirty="0">
                <a:solidFill>
                  <a:schemeClr val="tx1">
                    <a:lumMod val="60000"/>
                    <a:lumOff val="40000"/>
                  </a:schemeClr>
                </a:solidFill>
                <a:latin typeface="Arial Black" pitchFamily="34" charset="0"/>
                <a:cs typeface="+mn-cs"/>
              </a:rPr>
              <a:t>Оператор балансуючого ринку</a:t>
            </a:r>
          </a:p>
        </p:txBody>
      </p:sp>
      <p:sp>
        <p:nvSpPr>
          <p:cNvPr id="32" name="TextBox 31"/>
          <p:cNvSpPr txBox="1"/>
          <p:nvPr/>
        </p:nvSpPr>
        <p:spPr>
          <a:xfrm rot="5400000">
            <a:off x="3785217" y="5630489"/>
            <a:ext cx="673598" cy="1188000"/>
          </a:xfrm>
          <a:prstGeom prst="wave">
            <a:avLst>
              <a:gd name="adj1" fmla="val 4945"/>
              <a:gd name="adj2" fmla="val 0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vert27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800" dirty="0">
                <a:solidFill>
                  <a:schemeClr val="tx1">
                    <a:lumMod val="60000"/>
                    <a:lumOff val="40000"/>
                  </a:schemeClr>
                </a:solidFill>
                <a:latin typeface="Arial Black" pitchFamily="34" charset="0"/>
                <a:cs typeface="+mn-cs"/>
              </a:rPr>
              <a:t>Диспетчер (Системний оператор)</a:t>
            </a:r>
          </a:p>
        </p:txBody>
      </p:sp>
      <p:sp>
        <p:nvSpPr>
          <p:cNvPr id="100368" name="Номер слайда 2"/>
          <p:cNvSpPr txBox="1">
            <a:spLocks/>
          </p:cNvSpPr>
          <p:nvPr/>
        </p:nvSpPr>
        <p:spPr bwMode="auto">
          <a:xfrm>
            <a:off x="8704263" y="6602413"/>
            <a:ext cx="430212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D2E5580-B491-46A9-B261-300A4858267D}" type="slidenum">
              <a:rPr lang="uk-UA" sz="1000">
                <a:solidFill>
                  <a:srgbClr val="7F7F7F"/>
                </a:solidFill>
              </a:rPr>
              <a:pPr algn="r"/>
              <a:t>3</a:t>
            </a:fld>
            <a:endParaRPr lang="uk-UA" sz="1000">
              <a:solidFill>
                <a:srgbClr val="7F7F7F"/>
              </a:solidFill>
            </a:endParaRPr>
          </a:p>
        </p:txBody>
      </p:sp>
      <p:pic>
        <p:nvPicPr>
          <p:cNvPr id="100369" name="Рисунок 3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23063" y="3722688"/>
            <a:ext cx="323850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70" name="Picture 2" descr="http://us.cdn2.123rf.com/168nwm/richcat/richcat1109/richcat110900082/10732608-%D0%93%D1%80%D0%B0%D1%84%D0%B8%D1%87%D0%B5%D1%81%D0%BA%D0%B0%D1%8F-%D0%B8%D0%BB%D0%BB%D1%8E%D1%81%D1%82%D1%80%D0%B0%D1%86%D0%B8%D1%8F-%D0%BC%D1%83%D0%B6%D1%87%D0%B8%D0%BD%D0%B0-%D0%B2-%D0%B4%D0%B5%D0%BB%D0%BE%D0%B2%D0%BE%D0%BC-%D0%BA%D0%BE%D1%81%D1%82%D1%8E%D0%BC%D0%B5,-%D0%BA%D0%B0%EF%BF%B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0213" y="4635500"/>
            <a:ext cx="3476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Скругленный прямоугольник 49"/>
          <p:cNvSpPr/>
          <p:nvPr/>
        </p:nvSpPr>
        <p:spPr>
          <a:xfrm>
            <a:off x="2255838" y="765175"/>
            <a:ext cx="3984625" cy="722313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ysClr val="windowText" lastClr="000000"/>
                </a:solidFill>
              </a:rPr>
              <a:t>Двосторонні договори</a:t>
            </a:r>
            <a:endParaRPr lang="ru-RU" sz="1400" dirty="0">
              <a:solidFill>
                <a:sysClr val="windowText" lastClr="000000"/>
              </a:solidFill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2911475" y="1608138"/>
            <a:ext cx="3328988" cy="7874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ysClr val="windowText" lastClr="000000"/>
                </a:solidFill>
              </a:rPr>
              <a:t>Ринок на добу наперед</a:t>
            </a:r>
            <a:endParaRPr lang="ru-RU" sz="1400" dirty="0">
              <a:solidFill>
                <a:sysClr val="windowText" lastClr="000000"/>
              </a:solidFill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4379913" y="2486025"/>
            <a:ext cx="1871662" cy="763588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ysClr val="windowText" lastClr="000000"/>
                </a:solidFill>
              </a:rPr>
              <a:t>Внутрішньо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ysClr val="windowText" lastClr="000000"/>
                </a:solidFill>
              </a:rPr>
              <a:t>добовий ринок</a:t>
            </a:r>
            <a:endParaRPr lang="ru-RU" sz="1400" dirty="0">
              <a:solidFill>
                <a:sysClr val="windowText" lastClr="000000"/>
              </a:solidFill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4802188" y="3402013"/>
            <a:ext cx="1465262" cy="80327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ysClr val="windowText" lastClr="000000"/>
                </a:solidFill>
              </a:rPr>
              <a:t>Балансуючий ринок</a:t>
            </a:r>
            <a:endParaRPr lang="ru-RU" sz="1400" dirty="0">
              <a:solidFill>
                <a:sysClr val="windowText" lastClr="000000"/>
              </a:solidFill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2249488" y="4932363"/>
            <a:ext cx="4029075" cy="29845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ysClr val="windowText" lastClr="000000"/>
                </a:solidFill>
              </a:rPr>
              <a:t>Ринок допоміжних послуг</a:t>
            </a:r>
            <a:endParaRPr lang="ru-RU" sz="1600" dirty="0">
              <a:solidFill>
                <a:sysClr val="windowText" lastClr="000000"/>
              </a:solidFill>
            </a:endParaRPr>
          </a:p>
        </p:txBody>
      </p:sp>
      <p:pic>
        <p:nvPicPr>
          <p:cNvPr id="100376" name="Рисунок 24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97650" y="2727325"/>
            <a:ext cx="557213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Скругленный прямоугольник 34"/>
          <p:cNvSpPr/>
          <p:nvPr/>
        </p:nvSpPr>
        <p:spPr>
          <a:xfrm>
            <a:off x="468313" y="1974850"/>
            <a:ext cx="1511300" cy="528638"/>
          </a:xfrm>
          <a:prstGeom prst="roundRect">
            <a:avLst>
              <a:gd name="adj" fmla="val 6740"/>
            </a:avLst>
          </a:prstGeom>
          <a:gradFill flip="none" rotWithShape="1">
            <a:gsLst>
              <a:gs pos="0">
                <a:schemeClr val="tx1">
                  <a:lumMod val="75000"/>
                  <a:lumOff val="25000"/>
                </a:schemeClr>
              </a:gs>
              <a:gs pos="54000">
                <a:schemeClr val="bg1">
                  <a:lumMod val="65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99167">
                <a:schemeClr val="bg1"/>
              </a:gs>
              <a:gs pos="80000">
                <a:schemeClr val="tx1">
                  <a:lumMod val="50000"/>
                  <a:lumOff val="5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>
              <a:solidFill>
                <a:prstClr val="white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68313" y="1276350"/>
            <a:ext cx="1511300" cy="528638"/>
          </a:xfrm>
          <a:prstGeom prst="roundRect">
            <a:avLst>
              <a:gd name="adj" fmla="val 7191"/>
            </a:avLst>
          </a:prstGeom>
          <a:gradFill flip="none" rotWithShape="1">
            <a:gsLst>
              <a:gs pos="0">
                <a:schemeClr val="bg1"/>
              </a:gs>
              <a:gs pos="46000">
                <a:schemeClr val="accent5">
                  <a:tint val="43000"/>
                  <a:satMod val="165000"/>
                </a:schemeClr>
              </a:gs>
              <a:gs pos="76000">
                <a:schemeClr val="accent5">
                  <a:tint val="83000"/>
                  <a:satMod val="155000"/>
                </a:schemeClr>
              </a:gs>
              <a:gs pos="100000">
                <a:schemeClr val="accent5">
                  <a:shade val="85000"/>
                </a:schemeClr>
              </a:gs>
            </a:gsLst>
            <a:lin ang="0" scaled="1"/>
            <a:tileRect/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>
              <a:solidFill>
                <a:prstClr val="white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68313" y="2706688"/>
            <a:ext cx="1511300" cy="528637"/>
          </a:xfrm>
          <a:prstGeom prst="roundRect">
            <a:avLst>
              <a:gd name="adj" fmla="val 5837"/>
            </a:avLst>
          </a:prstGeom>
          <a:gradFill flip="none" rotWithShape="1">
            <a:gsLst>
              <a:gs pos="1250">
                <a:schemeClr val="bg1"/>
              </a:gs>
              <a:gs pos="43000">
                <a:schemeClr val="accent1">
                  <a:tint val="43000"/>
                  <a:satMod val="165000"/>
                </a:schemeClr>
              </a:gs>
              <a:gs pos="68000">
                <a:schemeClr val="accent1">
                  <a:tint val="83000"/>
                  <a:satMod val="155000"/>
                </a:schemeClr>
              </a:gs>
              <a:gs pos="100000">
                <a:schemeClr val="accent1">
                  <a:shade val="85000"/>
                </a:schemeClr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>
              <a:solidFill>
                <a:prstClr val="white"/>
              </a:solidFill>
            </a:endParaRPr>
          </a:p>
        </p:txBody>
      </p:sp>
      <p:pic>
        <p:nvPicPr>
          <p:cNvPr id="100380" name="Рисунок 22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5313" y="2736850"/>
            <a:ext cx="461962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81" name="Рисунок 23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5313" y="1308100"/>
            <a:ext cx="4619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382" name="Рисунок 24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4988" y="2001838"/>
            <a:ext cx="4635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Скругленный прямоугольник 43"/>
          <p:cNvSpPr/>
          <p:nvPr/>
        </p:nvSpPr>
        <p:spPr>
          <a:xfrm>
            <a:off x="474663" y="3392488"/>
            <a:ext cx="1504950" cy="528637"/>
          </a:xfrm>
          <a:prstGeom prst="roundRect">
            <a:avLst>
              <a:gd name="adj" fmla="val 7642"/>
            </a:avLst>
          </a:prstGeom>
          <a:gradFill flip="none" rotWithShape="1">
            <a:gsLst>
              <a:gs pos="29000">
                <a:schemeClr val="accent4">
                  <a:tint val="43000"/>
                  <a:satMod val="165000"/>
                </a:schemeClr>
              </a:gs>
              <a:gs pos="0">
                <a:schemeClr val="bg1"/>
              </a:gs>
              <a:gs pos="66000">
                <a:schemeClr val="accent4">
                  <a:tint val="83000"/>
                  <a:satMod val="155000"/>
                </a:schemeClr>
              </a:gs>
              <a:gs pos="100000">
                <a:schemeClr val="accent4">
                  <a:shade val="85000"/>
                </a:schemeClr>
              </a:gs>
            </a:gsLst>
            <a:lin ang="0" scaled="1"/>
            <a:tileRect/>
          </a:gra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>
              <a:solidFill>
                <a:prstClr val="white"/>
              </a:solidFill>
            </a:endParaRPr>
          </a:p>
        </p:txBody>
      </p:sp>
      <p:pic>
        <p:nvPicPr>
          <p:cNvPr id="100384" name="Рисунок 25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188" y="3402013"/>
            <a:ext cx="466725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385" name="TextBox 18"/>
          <p:cNvSpPr txBox="1">
            <a:spLocks noChangeArrowheads="1"/>
          </p:cNvSpPr>
          <p:nvPr/>
        </p:nvSpPr>
        <p:spPr bwMode="auto">
          <a:xfrm>
            <a:off x="892175" y="2093913"/>
            <a:ext cx="12065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400">
                <a:solidFill>
                  <a:srgbClr val="FFFFFF"/>
                </a:solidFill>
              </a:rPr>
              <a:t>ТЕС і ТЕЦ</a:t>
            </a:r>
          </a:p>
        </p:txBody>
      </p:sp>
      <p:sp>
        <p:nvSpPr>
          <p:cNvPr id="100386" name="TextBox 20"/>
          <p:cNvSpPr txBox="1">
            <a:spLocks noChangeArrowheads="1"/>
          </p:cNvSpPr>
          <p:nvPr/>
        </p:nvSpPr>
        <p:spPr bwMode="auto">
          <a:xfrm>
            <a:off x="1042988" y="3494088"/>
            <a:ext cx="1206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400">
                <a:solidFill>
                  <a:srgbClr val="FFFFFF"/>
                </a:solidFill>
              </a:rPr>
              <a:t>ВДЕ</a:t>
            </a:r>
          </a:p>
        </p:txBody>
      </p:sp>
      <p:sp>
        <p:nvSpPr>
          <p:cNvPr id="100387" name="TextBox 19"/>
          <p:cNvSpPr txBox="1">
            <a:spLocks noChangeArrowheads="1"/>
          </p:cNvSpPr>
          <p:nvPr/>
        </p:nvSpPr>
        <p:spPr bwMode="auto">
          <a:xfrm>
            <a:off x="984250" y="2733675"/>
            <a:ext cx="1206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400">
                <a:solidFill>
                  <a:srgbClr val="FFFFFF"/>
                </a:solidFill>
              </a:rPr>
              <a:t>ГЕС і </a:t>
            </a:r>
          </a:p>
          <a:p>
            <a:pPr algn="ctr"/>
            <a:r>
              <a:rPr lang="uk-UA" sz="1400">
                <a:solidFill>
                  <a:srgbClr val="FFFFFF"/>
                </a:solidFill>
              </a:rPr>
              <a:t>ГАЕС</a:t>
            </a:r>
          </a:p>
        </p:txBody>
      </p:sp>
      <p:sp>
        <p:nvSpPr>
          <p:cNvPr id="100388" name="TextBox 21"/>
          <p:cNvSpPr txBox="1">
            <a:spLocks noChangeArrowheads="1"/>
          </p:cNvSpPr>
          <p:nvPr/>
        </p:nvSpPr>
        <p:spPr bwMode="auto">
          <a:xfrm>
            <a:off x="866775" y="1370013"/>
            <a:ext cx="1206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400">
                <a:solidFill>
                  <a:srgbClr val="FFFFFF"/>
                </a:solidFill>
              </a:rPr>
              <a:t>АЕС</a:t>
            </a:r>
          </a:p>
        </p:txBody>
      </p:sp>
      <p:sp>
        <p:nvSpPr>
          <p:cNvPr id="54" name="Равнобедренный треугольник 53"/>
          <p:cNvSpPr/>
          <p:nvPr/>
        </p:nvSpPr>
        <p:spPr>
          <a:xfrm rot="10800000">
            <a:off x="682625" y="4062413"/>
            <a:ext cx="1082675" cy="26035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468313" y="4432300"/>
            <a:ext cx="1506537" cy="528638"/>
          </a:xfrm>
          <a:prstGeom prst="roundRect">
            <a:avLst>
              <a:gd name="adj" fmla="val 7642"/>
            </a:avLst>
          </a:prstGeom>
          <a:gradFill flip="none" rotWithShape="1">
            <a:gsLst>
              <a:gs pos="0">
                <a:schemeClr val="bg1"/>
              </a:gs>
              <a:gs pos="0">
                <a:schemeClr val="bg1"/>
              </a:gs>
              <a:gs pos="29000">
                <a:schemeClr val="bg1">
                  <a:lumMod val="65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chemeClr val="tx1"/>
                </a:solidFill>
              </a:rPr>
              <a:t>Гарантований покупець</a:t>
            </a: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2911475" y="2544763"/>
            <a:ext cx="1328738" cy="528637"/>
          </a:xfrm>
          <a:prstGeom prst="roundRect">
            <a:avLst>
              <a:gd name="adj" fmla="val 7642"/>
            </a:avLst>
          </a:prstGeom>
          <a:gradFill flip="none" rotWithShape="1">
            <a:gsLst>
              <a:gs pos="0">
                <a:schemeClr val="bg1"/>
              </a:gs>
              <a:gs pos="0">
                <a:schemeClr val="bg1"/>
              </a:gs>
              <a:gs pos="33000">
                <a:schemeClr val="bg1">
                  <a:lumMod val="65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chemeClr val="tx1"/>
                </a:solidFill>
              </a:rPr>
              <a:t>Оператор ринку</a:t>
            </a: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4802188" y="4294188"/>
            <a:ext cx="1465262" cy="528637"/>
          </a:xfrm>
          <a:prstGeom prst="roundRect">
            <a:avLst>
              <a:gd name="adj" fmla="val 7642"/>
            </a:avLst>
          </a:prstGeom>
          <a:gradFill flip="none" rotWithShape="1">
            <a:gsLst>
              <a:gs pos="0">
                <a:schemeClr val="bg1"/>
              </a:gs>
              <a:gs pos="0">
                <a:schemeClr val="bg1"/>
              </a:gs>
              <a:gs pos="33000">
                <a:schemeClr val="bg1">
                  <a:lumMod val="65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chemeClr val="tx1"/>
                </a:solidFill>
              </a:rPr>
              <a:t>Оператор системи передачі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7127875" y="1889125"/>
            <a:ext cx="1368425" cy="528638"/>
          </a:xfrm>
          <a:prstGeom prst="roundRect">
            <a:avLst>
              <a:gd name="adj" fmla="val 7642"/>
            </a:avLst>
          </a:prstGeom>
          <a:gradFill flip="none" rotWithShape="1">
            <a:gsLst>
              <a:gs pos="0">
                <a:schemeClr val="bg1"/>
              </a:gs>
              <a:gs pos="0">
                <a:schemeClr val="bg1"/>
              </a:gs>
              <a:gs pos="33000">
                <a:schemeClr val="bg1">
                  <a:lumMod val="65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 err="1">
                <a:solidFill>
                  <a:schemeClr val="tx1"/>
                </a:solidFill>
              </a:rPr>
              <a:t>Електро</a:t>
            </a:r>
            <a:endParaRPr lang="uk-UA" sz="12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chemeClr val="tx1"/>
                </a:solidFill>
              </a:rPr>
              <a:t>постачальники</a:t>
            </a: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7177088" y="3695700"/>
            <a:ext cx="1331912" cy="528638"/>
          </a:xfrm>
          <a:prstGeom prst="roundRect">
            <a:avLst>
              <a:gd name="adj" fmla="val 7642"/>
            </a:avLst>
          </a:prstGeom>
          <a:gradFill flip="none" rotWithShape="1">
            <a:gsLst>
              <a:gs pos="0">
                <a:schemeClr val="bg1"/>
              </a:gs>
              <a:gs pos="0">
                <a:schemeClr val="bg1"/>
              </a:gs>
              <a:gs pos="33000">
                <a:schemeClr val="bg1">
                  <a:lumMod val="65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chemeClr val="tx1"/>
                </a:solidFill>
              </a:rPr>
              <a:t>Оператор системи розподілу</a:t>
            </a: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7167563" y="4587875"/>
            <a:ext cx="1328737" cy="528638"/>
          </a:xfrm>
          <a:prstGeom prst="roundRect">
            <a:avLst>
              <a:gd name="adj" fmla="val 7642"/>
            </a:avLst>
          </a:prstGeom>
          <a:gradFill flip="none" rotWithShape="1">
            <a:gsLst>
              <a:gs pos="0">
                <a:schemeClr val="bg1"/>
              </a:gs>
              <a:gs pos="0">
                <a:schemeClr val="bg1"/>
              </a:gs>
              <a:gs pos="33000">
                <a:schemeClr val="bg1">
                  <a:lumMod val="65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 err="1">
                <a:solidFill>
                  <a:schemeClr val="tx1"/>
                </a:solidFill>
              </a:rPr>
              <a:t>Трейдер</a:t>
            </a:r>
            <a:endParaRPr lang="uk-UA" sz="1200" dirty="0">
              <a:solidFill>
                <a:schemeClr val="tx1"/>
              </a:solidFill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7140575" y="2770188"/>
            <a:ext cx="1368425" cy="528637"/>
          </a:xfrm>
          <a:prstGeom prst="roundRect">
            <a:avLst>
              <a:gd name="adj" fmla="val 7642"/>
            </a:avLst>
          </a:prstGeom>
          <a:gradFill flip="none" rotWithShape="1">
            <a:gsLst>
              <a:gs pos="0">
                <a:schemeClr val="bg1"/>
              </a:gs>
              <a:gs pos="0">
                <a:schemeClr val="bg1"/>
              </a:gs>
              <a:gs pos="33000">
                <a:schemeClr val="bg1">
                  <a:lumMod val="65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chemeClr val="tx1"/>
                </a:solidFill>
              </a:rPr>
              <a:t>Кінцевий покупець</a:t>
            </a:r>
          </a:p>
        </p:txBody>
      </p:sp>
      <p:sp>
        <p:nvSpPr>
          <p:cNvPr id="75" name="Равнобедренный треугольник 74"/>
          <p:cNvSpPr/>
          <p:nvPr/>
        </p:nvSpPr>
        <p:spPr>
          <a:xfrm>
            <a:off x="7283450" y="1577975"/>
            <a:ext cx="1082675" cy="26035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7135813" y="981075"/>
            <a:ext cx="1370012" cy="528638"/>
          </a:xfrm>
          <a:prstGeom prst="roundRect">
            <a:avLst>
              <a:gd name="adj" fmla="val 7642"/>
            </a:avLst>
          </a:prstGeom>
          <a:gradFill flip="none" rotWithShape="1">
            <a:gsLst>
              <a:gs pos="0">
                <a:schemeClr val="bg1"/>
              </a:gs>
              <a:gs pos="0">
                <a:schemeClr val="bg1"/>
              </a:gs>
              <a:gs pos="33000">
                <a:schemeClr val="bg1">
                  <a:lumMod val="65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chemeClr val="tx1"/>
                </a:solidFill>
              </a:rPr>
              <a:t>Споживач</a:t>
            </a:r>
          </a:p>
        </p:txBody>
      </p:sp>
      <p:pic>
        <p:nvPicPr>
          <p:cNvPr id="100399" name="Рисунок 3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75463" y="3875088"/>
            <a:ext cx="323850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" name="Скругленный прямоугольник 77"/>
          <p:cNvSpPr/>
          <p:nvPr/>
        </p:nvSpPr>
        <p:spPr>
          <a:xfrm>
            <a:off x="557213" y="765175"/>
            <a:ext cx="1328737" cy="442913"/>
          </a:xfrm>
          <a:prstGeom prst="roundRect">
            <a:avLst>
              <a:gd name="adj" fmla="val 7642"/>
            </a:avLst>
          </a:prstGeom>
          <a:gradFill flip="none" rotWithShape="1">
            <a:gsLst>
              <a:gs pos="0">
                <a:schemeClr val="bg1"/>
              </a:gs>
              <a:gs pos="0">
                <a:schemeClr val="bg1"/>
              </a:gs>
              <a:gs pos="33000">
                <a:schemeClr val="bg1">
                  <a:lumMod val="65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chemeClr val="tx1"/>
                </a:solidFill>
              </a:rPr>
              <a:t>Виробники</a:t>
            </a: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93663" y="5646738"/>
            <a:ext cx="8942387" cy="265112"/>
          </a:xfrm>
          <a:prstGeom prst="roundRect">
            <a:avLst>
              <a:gd name="adj" fmla="val 7642"/>
            </a:avLst>
          </a:prstGeom>
          <a:gradFill flip="none" rotWithShape="1">
            <a:gsLst>
              <a:gs pos="0">
                <a:schemeClr val="bg1"/>
              </a:gs>
              <a:gs pos="0">
                <a:schemeClr val="bg1"/>
              </a:gs>
              <a:gs pos="33000">
                <a:schemeClr val="bg1">
                  <a:lumMod val="65000"/>
                </a:schemeClr>
              </a:gs>
              <a:gs pos="100000">
                <a:schemeClr val="bg1">
                  <a:lumMod val="65000"/>
                </a:schemeClr>
              </a:gs>
            </a:gsLst>
            <a:lin ang="0" scaled="1"/>
            <a:tileRect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b="1" dirty="0">
                <a:solidFill>
                  <a:schemeClr val="tx1"/>
                </a:solidFill>
              </a:rPr>
              <a:t>Оператор системи передачі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Заголовок 1"/>
          <p:cNvSpPr>
            <a:spLocks noGrp="1"/>
          </p:cNvSpPr>
          <p:nvPr>
            <p:ph type="title"/>
          </p:nvPr>
        </p:nvSpPr>
        <p:spPr bwMode="auto">
          <a:xfrm>
            <a:off x="36513" y="-171450"/>
            <a:ext cx="8856662" cy="647700"/>
          </a:xfrm>
        </p:spPr>
        <p:txBody>
          <a:bodyPr/>
          <a:lstStyle/>
          <a:p>
            <a:pPr eaLnBrk="1" hangingPunct="1"/>
            <a:r>
              <a:rPr lang="uk-UA" sz="1600" cap="none" smtClean="0"/>
              <a:t>МОЖЛИВОСТІ РОБОТИ УЧАСНИКІВ НА РІЗНИХ СЕГМЕНТАХ РИНКУ</a:t>
            </a:r>
          </a:p>
        </p:txBody>
      </p:sp>
      <p:sp>
        <p:nvSpPr>
          <p:cNvPr id="101378" name="Содержимое 7"/>
          <p:cNvSpPr>
            <a:spLocks noGrp="1"/>
          </p:cNvSpPr>
          <p:nvPr>
            <p:ph idx="1"/>
          </p:nvPr>
        </p:nvSpPr>
        <p:spPr>
          <a:xfrm>
            <a:off x="0" y="404813"/>
            <a:ext cx="9036050" cy="3455987"/>
          </a:xfrm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buFont typeface="Georgia" pitchFamily="18" charset="0"/>
              <a:buNone/>
            </a:pPr>
            <a:r>
              <a:rPr lang="uk-UA" sz="1100" b="1" smtClean="0">
                <a:latin typeface="Arial" charset="0"/>
              </a:rPr>
              <a:t>СЕГМЕНТИ РИНКУ</a:t>
            </a:r>
          </a:p>
          <a:p>
            <a:pPr marL="0" indent="0" algn="just" eaLnBrk="1" hangingPunct="1">
              <a:spcBef>
                <a:spcPts val="600"/>
              </a:spcBef>
              <a:buFont typeface="Arial" charset="0"/>
              <a:buChar char="•"/>
            </a:pPr>
            <a:r>
              <a:rPr lang="uk-UA" sz="1100" b="1" smtClean="0">
                <a:latin typeface="Arial" charset="0"/>
              </a:rPr>
              <a:t>Двосторонні (прямі) договори:</a:t>
            </a:r>
            <a:r>
              <a:rPr lang="uk-UA" sz="1100" smtClean="0">
                <a:latin typeface="Arial" charset="0"/>
              </a:rPr>
              <a:t> позабіржовий сегмент, ціноутворення на основі двосторонньої домовленості сторін, торгівля будь-якими продуктами (стандартні, профільовані)</a:t>
            </a:r>
          </a:p>
          <a:p>
            <a:pPr marL="0" indent="0" algn="just" eaLnBrk="1" hangingPunct="1">
              <a:spcBef>
                <a:spcPts val="600"/>
              </a:spcBef>
              <a:buFont typeface="Arial" charset="0"/>
              <a:buChar char="•"/>
            </a:pPr>
            <a:r>
              <a:rPr lang="uk-UA" sz="1100" b="1" smtClean="0">
                <a:latin typeface="Arial" charset="0"/>
              </a:rPr>
              <a:t>Ринок «на добу наперед» (РДН): </a:t>
            </a:r>
            <a:r>
              <a:rPr lang="uk-UA" sz="1100" smtClean="0">
                <a:latin typeface="Arial" charset="0"/>
              </a:rPr>
              <a:t>торгівля тільки стандартизованими продуктами (годинні, блочні, пов'язані блочні) з реальною фізичною поставкою. Мета ринку «на добу наперед» (біржі) - торгівля електроенергією на добу наперед з подальшим розширенням лінійки стандартизованих продуктів</a:t>
            </a:r>
          </a:p>
          <a:p>
            <a:pPr marL="0" indent="0" algn="just" eaLnBrk="1" hangingPunct="1">
              <a:spcBef>
                <a:spcPts val="600"/>
              </a:spcBef>
              <a:buFont typeface="Arial" charset="0"/>
              <a:buChar char="•"/>
            </a:pPr>
            <a:r>
              <a:rPr lang="uk-UA" sz="1100" b="1" smtClean="0">
                <a:latin typeface="Arial" charset="0"/>
              </a:rPr>
              <a:t>Внутрішньодобовий ринок: </a:t>
            </a:r>
            <a:r>
              <a:rPr lang="uk-UA" sz="1100" smtClean="0">
                <a:latin typeface="Arial" charset="0"/>
              </a:rPr>
              <a:t>механізм аналогічний механізму ринку «на добу наперед». Мета внутрішньодобового ринку – уточнення торгівельних позицій учасників безпосередньо у добі фізичної поставки задля зменшення відхилень фактичного виробництва/споживання від заявленого на ринку «на добу наперед».</a:t>
            </a:r>
          </a:p>
          <a:p>
            <a:pPr marL="0" indent="0" algn="just" eaLnBrk="1" hangingPunct="1">
              <a:spcBef>
                <a:spcPts val="600"/>
              </a:spcBef>
              <a:buFont typeface="Arial" charset="0"/>
              <a:buChar char="•"/>
            </a:pPr>
            <a:r>
              <a:rPr lang="uk-UA" sz="1100" b="1" smtClean="0">
                <a:latin typeface="Arial" charset="0"/>
              </a:rPr>
              <a:t>Балансуючий ринок: </a:t>
            </a:r>
            <a:r>
              <a:rPr lang="uk-UA" sz="1100" smtClean="0">
                <a:latin typeface="Arial" charset="0"/>
              </a:rPr>
              <a:t>покупець і оператор ринку – оператор системи передачі, продавці - виробники електроенергії і споживачі з керованим навантаженням, що пройшли кваліфікацію. Ціноутворення: ринкове, на основі попиту / пропозиції.</a:t>
            </a:r>
          </a:p>
          <a:p>
            <a:pPr marL="0" indent="0" algn="just" eaLnBrk="1" hangingPunct="1">
              <a:spcBef>
                <a:spcPts val="600"/>
              </a:spcBef>
              <a:buFont typeface="Arial" charset="0"/>
              <a:buChar char="•"/>
            </a:pPr>
            <a:r>
              <a:rPr lang="uk-UA" sz="1100" b="1" smtClean="0">
                <a:latin typeface="Arial" charset="0"/>
              </a:rPr>
              <a:t>Ринок допоміжних послуг:</a:t>
            </a:r>
            <a:r>
              <a:rPr lang="uk-UA" sz="1100" smtClean="0">
                <a:latin typeface="Arial" charset="0"/>
              </a:rPr>
              <a:t> покупець – оператор системи передачі, продавці - виробники електроенергії, що мають технічні можливості надання відповідних послуг і пройшли кваліфікацію. Ціноутворення: тендер, конкурентний відбір, двосторонні договори.</a:t>
            </a:r>
            <a:endParaRPr lang="uk-UA" sz="1100" b="1" smtClean="0">
              <a:latin typeface="Arial" charset="0"/>
            </a:endParaRPr>
          </a:p>
        </p:txBody>
      </p:sp>
      <p:sp>
        <p:nvSpPr>
          <p:cNvPr id="101379" name="Номер слайда 3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1FC444-E001-4628-AB89-D847048F5F5C}" type="slidenum">
              <a:rPr lang="uk-UA">
                <a:solidFill>
                  <a:srgbClr val="7F7F7F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uk-UA">
              <a:solidFill>
                <a:srgbClr val="7F7F7F"/>
              </a:solidFill>
              <a:cs typeface="Arial" charset="0"/>
            </a:endParaRPr>
          </a:p>
        </p:txBody>
      </p:sp>
      <p:graphicFrame>
        <p:nvGraphicFramePr>
          <p:cNvPr id="7" name="Содержимое 8"/>
          <p:cNvGraphicFramePr>
            <a:graphicFrameLocks/>
          </p:cNvGraphicFramePr>
          <p:nvPr/>
        </p:nvGraphicFramePr>
        <p:xfrm>
          <a:off x="179388" y="3284538"/>
          <a:ext cx="8856984" cy="3339486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830443"/>
                <a:gridCol w="610148"/>
                <a:gridCol w="542354"/>
                <a:gridCol w="542354"/>
                <a:gridCol w="542354"/>
                <a:gridCol w="610147"/>
                <a:gridCol w="677942"/>
                <a:gridCol w="696531"/>
                <a:gridCol w="738082"/>
                <a:gridCol w="885698"/>
                <a:gridCol w="516657"/>
                <a:gridCol w="664274"/>
              </a:tblGrid>
              <a:tr h="436236"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200" u="none" strike="noStrike" noProof="0" dirty="0" smtClean="0"/>
                        <a:t>Учасники ринку</a:t>
                      </a:r>
                      <a:endParaRPr lang="uk-UA" sz="12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200" u="none" strike="noStrike" noProof="0" dirty="0" smtClean="0"/>
                        <a:t>АЕС</a:t>
                      </a:r>
                      <a:endParaRPr lang="uk-UA" sz="12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200" u="none" strike="noStrike" noProof="0" dirty="0" smtClean="0"/>
                        <a:t>ТЕС</a:t>
                      </a:r>
                      <a:endParaRPr lang="uk-UA" sz="12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200" u="none" strike="noStrike" noProof="0" dirty="0" smtClean="0"/>
                        <a:t>ТЕЦ</a:t>
                      </a:r>
                      <a:endParaRPr lang="uk-UA" sz="12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200" u="none" strike="noStrike" noProof="0" dirty="0" smtClean="0"/>
                        <a:t>ГЕС</a:t>
                      </a:r>
                      <a:endParaRPr lang="uk-UA" sz="12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200" u="none" strike="noStrike" noProof="0" dirty="0" smtClean="0"/>
                        <a:t>ГАЕС</a:t>
                      </a:r>
                      <a:endParaRPr lang="uk-UA" sz="12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200" u="none" strike="noStrike" noProof="0" dirty="0" smtClean="0"/>
                        <a:t>ВДЕ </a:t>
                      </a:r>
                      <a:endParaRPr lang="uk-UA" sz="12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b="1" i="0" u="none" strike="noStrike" noProof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Постачаль</a:t>
                      </a:r>
                      <a:endParaRPr lang="uk-UA" sz="900" b="1" i="0" u="none" strike="noStrike" noProof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rtl="0" fontAlgn="ctr"/>
                      <a:r>
                        <a:rPr lang="uk-UA" sz="900" b="1" i="0" u="none" strike="noStrike" noProof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ники</a:t>
                      </a:r>
                      <a:endParaRPr lang="uk-UA" sz="900" b="1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b="1" i="0" u="none" strike="noStrike" noProof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Електро</a:t>
                      </a:r>
                      <a:endParaRPr lang="uk-UA" sz="900" b="1" i="0" u="none" strike="noStrike" noProof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rtl="0" fontAlgn="ctr"/>
                      <a:r>
                        <a:rPr lang="uk-UA" sz="900" b="1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розподільні </a:t>
                      </a:r>
                    </a:p>
                    <a:p>
                      <a:pPr algn="ctr" rtl="0" fontAlgn="ctr"/>
                      <a:r>
                        <a:rPr lang="uk-UA" sz="900" b="1" i="0" u="none" strike="noStrike" noProof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підпр-ва</a:t>
                      </a:r>
                      <a:endParaRPr lang="uk-UA" sz="900" b="1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b="1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Оператор системи передачі</a:t>
                      </a:r>
                      <a:endParaRPr lang="uk-UA" sz="900" b="1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b="1" i="0" u="none" strike="noStrike" noProof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Трейдер</a:t>
                      </a:r>
                      <a:endParaRPr lang="uk-UA" sz="900" b="1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b="1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Споживач</a:t>
                      </a:r>
                      <a:endParaRPr lang="uk-UA" sz="900" b="1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rgbClr val="FFC000"/>
                    </a:solidFill>
                  </a:tcPr>
                </a:tc>
              </a:tr>
              <a:tr h="404382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1200" b="1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Гарантований покупець</a:t>
                      </a:r>
                      <a:endParaRPr lang="uk-UA" sz="1200" b="1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800" u="none" strike="noStrike" noProof="0" dirty="0" smtClean="0"/>
                        <a:t> </a:t>
                      </a:r>
                      <a:r>
                        <a:rPr lang="uk-UA" sz="900" u="none" strike="noStrike" noProof="0" dirty="0" smtClean="0"/>
                        <a:t>+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800" u="none" strike="noStrike" noProof="0" dirty="0" smtClean="0"/>
                        <a:t>(можливий донор)</a:t>
                      </a:r>
                      <a:endParaRPr lang="uk-UA" sz="800" b="0" i="0" u="none" strike="noStrike" noProof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-</a:t>
                      </a:r>
                      <a:endParaRPr lang="uk-UA" sz="9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 +</a:t>
                      </a:r>
                    </a:p>
                    <a:p>
                      <a:pPr algn="ctr" rtl="0" fontAlgn="ctr"/>
                      <a:r>
                        <a:rPr lang="uk-UA" sz="800" u="none" strike="noStrike" noProof="0" dirty="0" smtClean="0"/>
                        <a:t>(можливий реципієнт) </a:t>
                      </a:r>
                      <a:endParaRPr lang="uk-UA" sz="8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 +</a:t>
                      </a:r>
                    </a:p>
                    <a:p>
                      <a:pPr algn="ctr" rtl="0" fontAlgn="ctr"/>
                      <a:r>
                        <a:rPr lang="uk-UA" sz="800" u="none" strike="noStrike" noProof="0" dirty="0" smtClean="0"/>
                        <a:t>(можливий донор)</a:t>
                      </a:r>
                      <a:endParaRPr lang="uk-UA" sz="8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-</a:t>
                      </a:r>
                      <a:endParaRPr lang="uk-UA" sz="9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+</a:t>
                      </a:r>
                    </a:p>
                    <a:p>
                      <a:pPr algn="ctr" rtl="0" fontAlgn="ctr"/>
                      <a:r>
                        <a:rPr lang="uk-UA" sz="800" u="none" strike="noStrike" noProof="0" dirty="0" smtClean="0"/>
                        <a:t>(реципієнт)</a:t>
                      </a:r>
                      <a:endParaRPr lang="uk-UA" sz="8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+</a:t>
                      </a:r>
                    </a:p>
                    <a:p>
                      <a:pPr algn="ctr" rtl="0" fontAlgn="ctr"/>
                      <a:r>
                        <a:rPr lang="uk-UA" sz="8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(можливі донори)</a:t>
                      </a:r>
                      <a:endParaRPr lang="uk-UA" sz="8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+</a:t>
                      </a:r>
                    </a:p>
                    <a:p>
                      <a:pPr algn="ctr" rtl="0" fontAlgn="ctr"/>
                      <a:r>
                        <a:rPr lang="uk-UA" sz="8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(можливі донори)</a:t>
                      </a:r>
                      <a:endParaRPr lang="uk-UA" sz="8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+</a:t>
                      </a:r>
                    </a:p>
                    <a:p>
                      <a:pPr algn="ctr" rtl="0" fontAlgn="ctr"/>
                      <a:r>
                        <a:rPr lang="uk-UA" sz="8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(можливий донор)</a:t>
                      </a:r>
                    </a:p>
                  </a:txBody>
                  <a:tcPr marL="5943" marR="5943" marT="59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5943" marR="5943" marT="59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5943" marR="5943" marT="5943" marB="0" anchor="ctr"/>
                </a:tc>
              </a:tr>
              <a:tr h="643285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1200" b="1" u="none" strike="noStrike" noProof="0" dirty="0" smtClean="0"/>
                        <a:t>Вільні прямі договори </a:t>
                      </a:r>
                      <a:endParaRPr lang="uk-UA" sz="1200" b="1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+</a:t>
                      </a:r>
                      <a:endParaRPr lang="uk-UA" sz="9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+</a:t>
                      </a:r>
                      <a:endParaRPr lang="uk-UA" sz="9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900" u="none" strike="noStrike" kern="1200" noProof="0" dirty="0" smtClean="0"/>
                        <a:t>+</a:t>
                      </a:r>
                      <a:endParaRPr lang="uk-UA" sz="900" b="0" i="0" u="none" strike="noStrike" kern="1200" noProof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uk-UA" sz="900" u="none" strike="noStrike" kern="1200" noProof="0" dirty="0" smtClean="0"/>
                        <a:t> +</a:t>
                      </a:r>
                      <a:endParaRPr lang="uk-UA" sz="900" b="0" i="0" u="none" strike="noStrike" kern="1200" noProof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800" u="none" strike="noStrike" noProof="0" dirty="0" smtClean="0"/>
                        <a:t>+</a:t>
                      </a:r>
                    </a:p>
                    <a:p>
                      <a:pPr algn="ctr" rtl="0" fontAlgn="ctr"/>
                      <a:r>
                        <a:rPr lang="uk-UA" sz="8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(тільки на власні потреби)</a:t>
                      </a: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800" u="none" strike="noStrike" noProof="0" dirty="0" smtClean="0"/>
                        <a:t>+</a:t>
                      </a:r>
                    </a:p>
                    <a:p>
                      <a:pPr algn="ctr" rtl="0" fontAlgn="ctr"/>
                      <a:r>
                        <a:rPr lang="uk-UA" sz="800" u="none" strike="noStrike" noProof="0" dirty="0" smtClean="0"/>
                        <a:t>(поза</a:t>
                      </a:r>
                      <a:r>
                        <a:rPr lang="uk-UA" sz="800" u="none" strike="noStrike" baseline="0" noProof="0" dirty="0" smtClean="0"/>
                        <a:t> схемою підтримки</a:t>
                      </a:r>
                      <a:r>
                        <a:rPr lang="uk-UA" sz="800" u="none" strike="noStrike" noProof="0" dirty="0" smtClean="0"/>
                        <a:t>)</a:t>
                      </a:r>
                      <a:endParaRPr lang="uk-UA" sz="800" b="0" i="0" u="none" strike="noStrike" noProof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8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+</a:t>
                      </a: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8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+</a:t>
                      </a:r>
                    </a:p>
                    <a:p>
                      <a:pPr algn="ctr" rtl="0" fontAlgn="ctr"/>
                      <a:r>
                        <a:rPr lang="uk-UA" sz="8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(з метою компенсації втрат)</a:t>
                      </a: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8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+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8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(з метою компенсації втрат)</a:t>
                      </a:r>
                    </a:p>
                    <a:p>
                      <a:pPr algn="ctr" rtl="0" fontAlgn="ctr"/>
                      <a:endParaRPr lang="uk-UA" sz="800" b="0" i="0" u="none" strike="noStrike" noProof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8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+</a:t>
                      </a: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8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+</a:t>
                      </a: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16950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1200" b="1" u="none" strike="noStrike" noProof="0" dirty="0" smtClean="0"/>
                        <a:t>Ринок «на добу наперед»</a:t>
                      </a:r>
                      <a:endParaRPr lang="uk-UA" sz="1200" b="1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+</a:t>
                      </a:r>
                      <a:endParaRPr lang="uk-UA" sz="9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+</a:t>
                      </a:r>
                      <a:endParaRPr lang="uk-UA" sz="9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+</a:t>
                      </a:r>
                      <a:endParaRPr lang="uk-UA" sz="9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+</a:t>
                      </a:r>
                      <a:endParaRPr lang="uk-UA" sz="9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  +</a:t>
                      </a:r>
                      <a:endParaRPr lang="uk-UA" sz="900" b="0" i="0" u="none" strike="noStrike" noProof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 +</a:t>
                      </a:r>
                    </a:p>
                  </a:txBody>
                  <a:tcPr marL="5943" marR="5943" marT="59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+</a:t>
                      </a:r>
                    </a:p>
                  </a:txBody>
                  <a:tcPr marL="5943" marR="5943" marT="59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+</a:t>
                      </a:r>
                    </a:p>
                  </a:txBody>
                  <a:tcPr marL="5943" marR="5943" marT="59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+</a:t>
                      </a:r>
                    </a:p>
                  </a:txBody>
                  <a:tcPr marL="5943" marR="5943" marT="59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+</a:t>
                      </a:r>
                    </a:p>
                  </a:txBody>
                  <a:tcPr marL="5943" marR="5943" marT="59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-</a:t>
                      </a:r>
                    </a:p>
                  </a:txBody>
                  <a:tcPr marL="5943" marR="5943" marT="5943" marB="0" anchor="ctr"/>
                </a:tc>
              </a:tr>
              <a:tr h="497966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1200" b="1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Внутрішньодобовий ринок</a:t>
                      </a:r>
                      <a:endParaRPr lang="uk-UA" sz="1200" b="1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+</a:t>
                      </a:r>
                      <a:endParaRPr lang="uk-UA" sz="9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+</a:t>
                      </a:r>
                      <a:endParaRPr lang="uk-UA" sz="9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+</a:t>
                      </a:r>
                      <a:endParaRPr lang="uk-UA" sz="9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+</a:t>
                      </a:r>
                      <a:endParaRPr lang="uk-UA" sz="9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+</a:t>
                      </a: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+</a:t>
                      </a: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+</a:t>
                      </a: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+</a:t>
                      </a: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+</a:t>
                      </a: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+</a:t>
                      </a: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-</a:t>
                      </a: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9544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1200" b="1" u="none" strike="noStrike" noProof="0" dirty="0" smtClean="0"/>
                        <a:t>Балансуючий ринок</a:t>
                      </a:r>
                      <a:endParaRPr lang="uk-UA" sz="1200" b="1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- /+</a:t>
                      </a:r>
                    </a:p>
                    <a:p>
                      <a:pPr algn="ctr" rtl="0" fontAlgn="ctr"/>
                      <a:r>
                        <a:rPr lang="uk-UA" sz="800" u="none" strike="noStrike" noProof="0" dirty="0" smtClean="0"/>
                        <a:t>(за технічної можливості) </a:t>
                      </a:r>
                      <a:endParaRPr lang="uk-UA" sz="8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+</a:t>
                      </a:r>
                      <a:endParaRPr lang="uk-UA" sz="9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+</a:t>
                      </a:r>
                      <a:endParaRPr lang="uk-UA" sz="9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+</a:t>
                      </a:r>
                      <a:endParaRPr lang="uk-UA" sz="9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  +</a:t>
                      </a:r>
                      <a:endParaRPr lang="uk-UA" sz="900" b="0" i="0" u="none" strike="noStrike" noProof="0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- </a:t>
                      </a:r>
                    </a:p>
                  </a:txBody>
                  <a:tcPr marL="5943" marR="5943" marT="594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+</a:t>
                      </a:r>
                    </a:p>
                  </a:txBody>
                  <a:tcPr marL="5943" marR="5943" marT="594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-</a:t>
                      </a:r>
                    </a:p>
                  </a:txBody>
                  <a:tcPr marL="5943" marR="5943" marT="594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-</a:t>
                      </a:r>
                    </a:p>
                  </a:txBody>
                  <a:tcPr marL="5943" marR="5943" marT="594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-</a:t>
                      </a:r>
                    </a:p>
                  </a:txBody>
                  <a:tcPr marL="5943" marR="5943" marT="594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-</a:t>
                      </a:r>
                    </a:p>
                  </a:txBody>
                  <a:tcPr marL="5943" marR="5943" marT="5943" marB="0" anchor="ctr">
                    <a:solidFill>
                      <a:schemeClr val="bg1"/>
                    </a:solidFill>
                  </a:tcPr>
                </a:tc>
              </a:tr>
              <a:tr h="461123">
                <a:tc>
                  <a:txBody>
                    <a:bodyPr/>
                    <a:lstStyle/>
                    <a:p>
                      <a:pPr algn="l" rtl="0" fontAlgn="ctr"/>
                      <a:r>
                        <a:rPr lang="uk-UA" sz="1200" b="1" u="none" strike="noStrike" noProof="0" dirty="0" smtClean="0"/>
                        <a:t>Ринок допоміжних послуг</a:t>
                      </a:r>
                      <a:endParaRPr lang="uk-UA" sz="1200" b="1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-/+</a:t>
                      </a:r>
                    </a:p>
                    <a:p>
                      <a:pPr algn="ctr" rtl="0" fontAlgn="ctr"/>
                      <a:r>
                        <a:rPr lang="uk-UA" sz="800" u="none" strike="noStrike" noProof="0" dirty="0" smtClean="0"/>
                        <a:t>(за технічної можливості) </a:t>
                      </a:r>
                      <a:endParaRPr lang="uk-UA" sz="8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+</a:t>
                      </a:r>
                      <a:endParaRPr lang="uk-UA" sz="9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+</a:t>
                      </a:r>
                      <a:endParaRPr lang="uk-UA" sz="9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+</a:t>
                      </a:r>
                      <a:endParaRPr lang="uk-UA" sz="9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  +</a:t>
                      </a:r>
                      <a:endParaRPr lang="uk-UA" sz="9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u="none" strike="noStrike" noProof="0" dirty="0" smtClean="0"/>
                        <a:t> - /+</a:t>
                      </a:r>
                    </a:p>
                    <a:p>
                      <a:pPr algn="ctr" rtl="0" fontAlgn="ctr"/>
                      <a:r>
                        <a:rPr lang="uk-UA" sz="800" u="none" strike="noStrike" noProof="0" dirty="0" smtClean="0"/>
                        <a:t>(за технічної можливості) </a:t>
                      </a:r>
                      <a:endParaRPr lang="uk-UA" sz="8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+</a:t>
                      </a:r>
                      <a:endParaRPr lang="uk-UA" sz="9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endParaRPr lang="uk-UA" sz="9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endParaRPr lang="uk-UA" sz="9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endParaRPr lang="uk-UA" sz="9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900" b="0" i="0" u="none" strike="noStrike" noProof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+</a:t>
                      </a:r>
                      <a:endParaRPr lang="uk-UA" sz="9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43" marR="5943" marT="594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361" name="Object 33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63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62" name="Заголовок 3"/>
          <p:cNvSpPr>
            <a:spLocks noGrp="1"/>
          </p:cNvSpPr>
          <p:nvPr>
            <p:ph type="title"/>
          </p:nvPr>
        </p:nvSpPr>
        <p:spPr bwMode="auto">
          <a:xfrm>
            <a:off x="107950" y="0"/>
            <a:ext cx="8855075" cy="3333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1600" cap="none" smtClean="0"/>
              <a:t>Функціональна структура ринку двосторонні договорів</a:t>
            </a:r>
            <a:endParaRPr lang="ru-RU" sz="1600" cap="none" smtClean="0"/>
          </a:p>
        </p:txBody>
      </p:sp>
      <p:sp>
        <p:nvSpPr>
          <p:cNvPr id="99363" name="Объект 2"/>
          <p:cNvSpPr>
            <a:spLocks noGrp="1"/>
          </p:cNvSpPr>
          <p:nvPr>
            <p:ph idx="1"/>
          </p:nvPr>
        </p:nvSpPr>
        <p:spPr>
          <a:xfrm>
            <a:off x="4827588" y="1835150"/>
            <a:ext cx="4233862" cy="4906963"/>
          </a:xfrm>
        </p:spPr>
        <p:txBody>
          <a:bodyPr/>
          <a:lstStyle/>
          <a:p>
            <a:pPr marL="171450" indent="-171450" algn="just" eaLnBrk="1" hangingPunct="1">
              <a:spcBef>
                <a:spcPts val="600"/>
              </a:spcBef>
              <a:buClrTx/>
            </a:pPr>
            <a:r>
              <a:rPr lang="uk-UA" sz="1200" smtClean="0">
                <a:latin typeface="Arial" charset="0"/>
              </a:rPr>
              <a:t>Суб’єктами ринку двосторонніх договорів є: виробник електроенергії, постачальник електричної енергії, електророзподільне підприємство, оператор системи передачі, кінцевий покупець, трейдер.</a:t>
            </a:r>
          </a:p>
          <a:p>
            <a:pPr marL="171450" indent="-171450" algn="just" eaLnBrk="1" hangingPunct="1">
              <a:spcBef>
                <a:spcPts val="600"/>
              </a:spcBef>
              <a:buClrTx/>
            </a:pPr>
            <a:r>
              <a:rPr lang="uk-UA" sz="1200" smtClean="0">
                <a:latin typeface="Arial" charset="0"/>
              </a:rPr>
              <a:t>На ринку двосторонніх договорів постачальники електричної енергії покривають більшість своїх потреб у електричній енергії</a:t>
            </a:r>
          </a:p>
          <a:p>
            <a:pPr marL="171450" indent="-171450" algn="just" eaLnBrk="1" hangingPunct="1">
              <a:spcBef>
                <a:spcPts val="600"/>
              </a:spcBef>
              <a:buClrTx/>
            </a:pPr>
            <a:r>
              <a:rPr lang="uk-UA" sz="1200" smtClean="0">
                <a:latin typeface="Arial" charset="0"/>
              </a:rPr>
              <a:t>Регулятор не має права втручатися у ціноутворення та взаємовідносини  сторін двосторонніх договорів</a:t>
            </a:r>
          </a:p>
          <a:p>
            <a:pPr marL="171450" indent="-171450" algn="just" eaLnBrk="1" hangingPunct="1">
              <a:spcBef>
                <a:spcPts val="600"/>
              </a:spcBef>
              <a:buClrTx/>
            </a:pPr>
            <a:r>
              <a:rPr lang="uk-UA" sz="1200" smtClean="0">
                <a:latin typeface="Arial" charset="0"/>
              </a:rPr>
              <a:t>Кінцевий покупець (за виключенням споживача) має право здійснювати операції купівлі-продажу електричної енергії шляхом укладання двосторонніх договорів </a:t>
            </a:r>
          </a:p>
          <a:p>
            <a:pPr marL="171450" indent="-171450" algn="just" eaLnBrk="1" hangingPunct="1">
              <a:spcBef>
                <a:spcPts val="600"/>
              </a:spcBef>
              <a:buClrTx/>
            </a:pPr>
            <a:r>
              <a:rPr lang="uk-UA" sz="1200" smtClean="0">
                <a:latin typeface="Arial" charset="0"/>
              </a:rPr>
              <a:t>Постачальники мають право укладати прямі двосторонні договори з виробниками на умовах, які є предметом домовленості сторін, у тому числі з фіксацією ціни на електроенергію на довгий термін, що дозволить більш чітко прогнозувати доходи та видатки</a:t>
            </a:r>
          </a:p>
          <a:p>
            <a:pPr marL="171450" indent="-171450" algn="just" eaLnBrk="1" hangingPunct="1">
              <a:spcBef>
                <a:spcPts val="600"/>
              </a:spcBef>
              <a:buClrTx/>
            </a:pPr>
            <a:r>
              <a:rPr lang="uk-UA" sz="1200" smtClean="0">
                <a:latin typeface="Arial" charset="0"/>
              </a:rPr>
              <a:t>Трейдер здійснює купівлю електричної енергії виключно з метою її перепродажу, крім продажу споживачу. </a:t>
            </a:r>
          </a:p>
        </p:txBody>
      </p:sp>
      <p:sp>
        <p:nvSpPr>
          <p:cNvPr id="99364" name="Номер слайда 3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42C5AD-15CA-4463-97A2-D7DFF029DED4}" type="slidenum">
              <a:rPr lang="uk-UA">
                <a:solidFill>
                  <a:srgbClr val="3E3E3E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uk-UA">
              <a:solidFill>
                <a:srgbClr val="3E3E3E"/>
              </a:solidFill>
              <a:cs typeface="Arial" charset="0"/>
            </a:endParaRPr>
          </a:p>
        </p:txBody>
      </p:sp>
      <p:sp>
        <p:nvSpPr>
          <p:cNvPr id="6" name="Text Box 49"/>
          <p:cNvSpPr txBox="1">
            <a:spLocks noChangeArrowheads="1"/>
          </p:cNvSpPr>
          <p:nvPr/>
        </p:nvSpPr>
        <p:spPr bwMode="auto">
          <a:xfrm>
            <a:off x="165100" y="1343025"/>
            <a:ext cx="4384675" cy="342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indent="-8572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b="1" dirty="0">
                <a:solidFill>
                  <a:srgbClr val="3E3E3E"/>
                </a:solidFill>
              </a:rPr>
              <a:t>Схема функціонування ринку</a:t>
            </a:r>
          </a:p>
        </p:txBody>
      </p:sp>
      <p:sp>
        <p:nvSpPr>
          <p:cNvPr id="7" name="Text Box 49"/>
          <p:cNvSpPr txBox="1">
            <a:spLocks noChangeArrowheads="1"/>
          </p:cNvSpPr>
          <p:nvPr/>
        </p:nvSpPr>
        <p:spPr bwMode="auto">
          <a:xfrm>
            <a:off x="4854575" y="1343025"/>
            <a:ext cx="4152900" cy="342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indent="-8572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b="1" dirty="0">
                <a:solidFill>
                  <a:srgbClr val="3E3E3E"/>
                </a:solidFill>
              </a:rPr>
              <a:t>Особливості</a:t>
            </a:r>
          </a:p>
        </p:txBody>
      </p:sp>
      <p:sp>
        <p:nvSpPr>
          <p:cNvPr id="99367" name="Объект 2"/>
          <p:cNvSpPr txBox="1">
            <a:spLocks/>
          </p:cNvSpPr>
          <p:nvPr/>
        </p:nvSpPr>
        <p:spPr bwMode="auto">
          <a:xfrm>
            <a:off x="87313" y="620713"/>
            <a:ext cx="8805862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ts val="800"/>
              </a:spcBef>
              <a:buFont typeface="Arial" charset="0"/>
              <a:buNone/>
            </a:pPr>
            <a:r>
              <a:rPr lang="uk-UA" sz="1100" b="1">
                <a:solidFill>
                  <a:srgbClr val="3E3E3E"/>
                </a:solidFill>
              </a:rPr>
              <a:t>ДВОСТОРОННІ ДОГОВОРИ КУПІВЛІ-ПРОДАЖУ ЕЛЕКТРОЕНЕРГІЇ – система відносин між учасниками ринку, електропередавальним підприємством, електророзподільними підприємствами щодо купівлі-продажу електричної енергії поза ринком «на добу наперед», внутрішньодобовим ринком, балансуючим ринком та роздрібним ринком електричної енергії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 rot="16200000">
            <a:off x="-2035175" y="3957638"/>
            <a:ext cx="4873625" cy="473075"/>
          </a:xfrm>
          <a:prstGeom prst="roundRect">
            <a:avLst>
              <a:gd name="adj" fmla="val 8974"/>
            </a:avLst>
          </a:prstGeom>
          <a:solidFill>
            <a:schemeClr val="bg1">
              <a:lumMod val="85000"/>
            </a:schemeClr>
          </a:solidFill>
          <a:ln>
            <a:solidFill>
              <a:srgbClr val="3891A7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rgbClr val="2E2E2E"/>
                </a:solidFill>
                <a:latin typeface="Arial Black" pitchFamily="34" charset="0"/>
              </a:rPr>
              <a:t>Адміністратор розрахунків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109663" y="5805488"/>
            <a:ext cx="1033462" cy="852487"/>
          </a:xfrm>
          <a:prstGeom prst="roundRect">
            <a:avLst>
              <a:gd name="adj" fmla="val 6387"/>
            </a:avLst>
          </a:prstGeom>
          <a:solidFill>
            <a:schemeClr val="bg1">
              <a:lumMod val="85000"/>
            </a:schemeClr>
          </a:solidFill>
          <a:ln>
            <a:solidFill>
              <a:srgbClr val="3891A7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00" dirty="0" err="1">
                <a:solidFill>
                  <a:srgbClr val="2E2E2E"/>
                </a:solidFill>
                <a:latin typeface="Arial Black" pitchFamily="34" charset="0"/>
              </a:rPr>
              <a:t>Електро-переда-вальне</a:t>
            </a:r>
            <a:r>
              <a:rPr lang="uk-UA" sz="1100" dirty="0">
                <a:solidFill>
                  <a:srgbClr val="2E2E2E"/>
                </a:solidFill>
                <a:latin typeface="Arial Black" pitchFamily="34" charset="0"/>
              </a:rPr>
              <a:t> </a:t>
            </a:r>
            <a:r>
              <a:rPr lang="uk-UA" sz="1100" dirty="0" err="1">
                <a:solidFill>
                  <a:srgbClr val="2E2E2E"/>
                </a:solidFill>
                <a:latin typeface="Arial Black" pitchFamily="34" charset="0"/>
              </a:rPr>
              <a:t>підприєм-ство</a:t>
            </a:r>
            <a:endParaRPr lang="uk-UA" sz="1100" dirty="0">
              <a:solidFill>
                <a:srgbClr val="2E2E2E"/>
              </a:solidFill>
              <a:latin typeface="Arial Black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096963" y="1916113"/>
            <a:ext cx="3308350" cy="722312"/>
          </a:xfrm>
          <a:prstGeom prst="roundRect">
            <a:avLst>
              <a:gd name="adj" fmla="val 4803"/>
            </a:avLst>
          </a:prstGeom>
          <a:noFill/>
          <a:ln w="12700">
            <a:solidFill>
              <a:srgbClr val="3891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20" name="Стрелка влево 19"/>
          <p:cNvSpPr/>
          <p:nvPr/>
        </p:nvSpPr>
        <p:spPr>
          <a:xfrm>
            <a:off x="695325" y="5935663"/>
            <a:ext cx="276225" cy="428625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21" name="Стрелка влево 20"/>
          <p:cNvSpPr/>
          <p:nvPr/>
        </p:nvSpPr>
        <p:spPr>
          <a:xfrm>
            <a:off x="911225" y="3792538"/>
            <a:ext cx="276225" cy="428625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99373" name="TextBox 22"/>
          <p:cNvSpPr txBox="1">
            <a:spLocks noChangeArrowheads="1"/>
          </p:cNvSpPr>
          <p:nvPr/>
        </p:nvSpPr>
        <p:spPr bwMode="auto">
          <a:xfrm rot="-5400000">
            <a:off x="869157" y="2150268"/>
            <a:ext cx="86360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900" b="1">
                <a:solidFill>
                  <a:srgbClr val="3E3E3E"/>
                </a:solidFill>
              </a:rPr>
              <a:t>Виробники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531938" y="2019300"/>
            <a:ext cx="2679700" cy="515938"/>
          </a:xfrm>
          <a:prstGeom prst="roundRect">
            <a:avLst>
              <a:gd name="adj" fmla="val 6387"/>
            </a:avLst>
          </a:prstGeom>
          <a:solidFill>
            <a:schemeClr val="bg1">
              <a:lumMod val="85000"/>
            </a:schemeClr>
          </a:solidFill>
          <a:ln>
            <a:solidFill>
              <a:srgbClr val="3891A7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rgbClr val="2E2E2E"/>
                </a:solidFill>
                <a:latin typeface="Arial Black" pitchFamily="34" charset="0"/>
              </a:rPr>
              <a:t>Виробники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rgbClr val="2E2E2E"/>
                </a:solidFill>
                <a:latin typeface="Arial Black" pitchFamily="34" charset="0"/>
              </a:rPr>
              <a:t>електроенергії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241550" y="5805488"/>
            <a:ext cx="1035050" cy="852487"/>
          </a:xfrm>
          <a:prstGeom prst="roundRect">
            <a:avLst>
              <a:gd name="adj" fmla="val 6387"/>
            </a:avLst>
          </a:prstGeom>
          <a:solidFill>
            <a:schemeClr val="bg1">
              <a:lumMod val="85000"/>
            </a:schemeClr>
          </a:solidFill>
          <a:ln>
            <a:solidFill>
              <a:srgbClr val="3891A7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00" dirty="0" err="1">
                <a:solidFill>
                  <a:srgbClr val="2E2E2E"/>
                </a:solidFill>
                <a:latin typeface="Arial Black" pitchFamily="34" charset="0"/>
              </a:rPr>
              <a:t>Електро-розпо-дільне</a:t>
            </a:r>
            <a:r>
              <a:rPr lang="uk-UA" sz="1100" dirty="0">
                <a:solidFill>
                  <a:srgbClr val="2E2E2E"/>
                </a:solidFill>
                <a:latin typeface="Arial Black" pitchFamily="34" charset="0"/>
              </a:rPr>
              <a:t> </a:t>
            </a:r>
            <a:r>
              <a:rPr lang="uk-UA" sz="1100" dirty="0" err="1">
                <a:solidFill>
                  <a:srgbClr val="2E2E2E"/>
                </a:solidFill>
                <a:latin typeface="Arial Black" pitchFamily="34" charset="0"/>
              </a:rPr>
              <a:t>підприєм-ство</a:t>
            </a:r>
            <a:endParaRPr lang="uk-UA" sz="1100" dirty="0">
              <a:solidFill>
                <a:srgbClr val="2E2E2E"/>
              </a:solidFill>
              <a:latin typeface="Arial Black" pitchFamily="34" charset="0"/>
            </a:endParaRPr>
          </a:p>
        </p:txBody>
      </p:sp>
      <p:sp>
        <p:nvSpPr>
          <p:cNvPr id="34" name="Двойная стрелка вверх/вниз 33"/>
          <p:cNvSpPr/>
          <p:nvPr/>
        </p:nvSpPr>
        <p:spPr>
          <a:xfrm>
            <a:off x="3132138" y="2679700"/>
            <a:ext cx="215900" cy="749300"/>
          </a:xfrm>
          <a:prstGeom prst="upDownArrow">
            <a:avLst>
              <a:gd name="adj1" fmla="val 50000"/>
              <a:gd name="adj2" fmla="val 29716"/>
            </a:avLst>
          </a:prstGeom>
          <a:solidFill>
            <a:srgbClr val="FEB80A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99377" name="TextBox 37"/>
          <p:cNvSpPr txBox="1">
            <a:spLocks noChangeArrowheads="1"/>
          </p:cNvSpPr>
          <p:nvPr/>
        </p:nvSpPr>
        <p:spPr bwMode="auto">
          <a:xfrm rot="-5400000">
            <a:off x="-959644" y="3920332"/>
            <a:ext cx="33877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000" b="1">
                <a:solidFill>
                  <a:srgbClr val="3E3E3E"/>
                </a:solidFill>
              </a:rPr>
              <a:t>Повідомлення про укладені договори</a:t>
            </a:r>
          </a:p>
        </p:txBody>
      </p:sp>
      <p:sp>
        <p:nvSpPr>
          <p:cNvPr id="39" name="Стрелка влево 38"/>
          <p:cNvSpPr/>
          <p:nvPr/>
        </p:nvSpPr>
        <p:spPr>
          <a:xfrm>
            <a:off x="755650" y="2052638"/>
            <a:ext cx="276225" cy="428625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455988" y="5781675"/>
            <a:ext cx="1035050" cy="887413"/>
          </a:xfrm>
          <a:prstGeom prst="roundRect">
            <a:avLst>
              <a:gd name="adj" fmla="val 6387"/>
            </a:avLst>
          </a:prstGeom>
          <a:solidFill>
            <a:schemeClr val="bg1">
              <a:lumMod val="85000"/>
            </a:schemeClr>
          </a:solidFill>
          <a:ln>
            <a:solidFill>
              <a:srgbClr val="3891A7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00" dirty="0">
                <a:solidFill>
                  <a:srgbClr val="2E2E2E"/>
                </a:solidFill>
                <a:latin typeface="Arial Black" pitchFamily="34" charset="0"/>
              </a:rPr>
              <a:t>Кінцеві покупці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2946400" y="3503613"/>
            <a:ext cx="1193800" cy="1079500"/>
          </a:xfrm>
          <a:prstGeom prst="roundRect">
            <a:avLst>
              <a:gd name="adj" fmla="val 6387"/>
            </a:avLst>
          </a:prstGeom>
          <a:solidFill>
            <a:schemeClr val="bg1">
              <a:lumMod val="85000"/>
            </a:schemeClr>
          </a:solidFill>
          <a:ln>
            <a:solidFill>
              <a:srgbClr val="3891A7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00" dirty="0">
                <a:solidFill>
                  <a:srgbClr val="2E2E2E"/>
                </a:solidFill>
                <a:latin typeface="Arial Black" pitchFamily="34" charset="0"/>
              </a:rPr>
              <a:t>Поста</a:t>
            </a:r>
            <a:r>
              <a:rPr lang="en-US" sz="1100" dirty="0">
                <a:solidFill>
                  <a:srgbClr val="2E2E2E"/>
                </a:solidFill>
                <a:latin typeface="Arial Black" pitchFamily="34" charset="0"/>
              </a:rPr>
              <a:t>-</a:t>
            </a:r>
            <a:r>
              <a:rPr lang="uk-UA" sz="1100" dirty="0">
                <a:solidFill>
                  <a:srgbClr val="2E2E2E"/>
                </a:solidFill>
                <a:latin typeface="Arial Black" pitchFamily="34" charset="0"/>
              </a:rPr>
              <a:t>чальники е/е</a:t>
            </a:r>
          </a:p>
        </p:txBody>
      </p:sp>
      <p:sp>
        <p:nvSpPr>
          <p:cNvPr id="43" name="Стрелка вниз 42"/>
          <p:cNvSpPr/>
          <p:nvPr/>
        </p:nvSpPr>
        <p:spPr>
          <a:xfrm>
            <a:off x="4140200" y="2708275"/>
            <a:ext cx="215900" cy="3001963"/>
          </a:xfrm>
          <a:prstGeom prst="downArrow">
            <a:avLst/>
          </a:prstGeom>
          <a:solidFill>
            <a:srgbClr val="FEB80A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99382" name="TextBox 18"/>
          <p:cNvSpPr txBox="1">
            <a:spLocks noChangeArrowheads="1"/>
          </p:cNvSpPr>
          <p:nvPr/>
        </p:nvSpPr>
        <p:spPr bwMode="auto">
          <a:xfrm>
            <a:off x="2890838" y="2781300"/>
            <a:ext cx="74453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000" b="1">
                <a:solidFill>
                  <a:srgbClr val="3E3E3E"/>
                </a:solidFill>
              </a:rPr>
              <a:t>Купівля/</a:t>
            </a:r>
            <a:br>
              <a:rPr lang="uk-UA" sz="1000" b="1">
                <a:solidFill>
                  <a:srgbClr val="3E3E3E"/>
                </a:solidFill>
              </a:rPr>
            </a:br>
            <a:r>
              <a:rPr lang="uk-UA" sz="1000" b="1">
                <a:solidFill>
                  <a:srgbClr val="3E3E3E"/>
                </a:solidFill>
              </a:rPr>
              <a:t>продаж е/е</a:t>
            </a:r>
          </a:p>
        </p:txBody>
      </p:sp>
      <p:sp>
        <p:nvSpPr>
          <p:cNvPr id="42" name="Стрелка вниз 41"/>
          <p:cNvSpPr/>
          <p:nvPr/>
        </p:nvSpPr>
        <p:spPr>
          <a:xfrm>
            <a:off x="1258888" y="2708275"/>
            <a:ext cx="217487" cy="2952750"/>
          </a:xfrm>
          <a:prstGeom prst="downArrow">
            <a:avLst/>
          </a:prstGeom>
          <a:solidFill>
            <a:srgbClr val="FEB80A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99384" name="TextBox 12"/>
          <p:cNvSpPr txBox="1">
            <a:spLocks noChangeArrowheads="1"/>
          </p:cNvSpPr>
          <p:nvPr/>
        </p:nvSpPr>
        <p:spPr bwMode="auto">
          <a:xfrm>
            <a:off x="1439863" y="5013325"/>
            <a:ext cx="1331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000" b="1">
                <a:solidFill>
                  <a:srgbClr val="3E3E3E"/>
                </a:solidFill>
              </a:rPr>
              <a:t>Купівля е/е для компенсації втрат</a:t>
            </a:r>
          </a:p>
        </p:txBody>
      </p:sp>
      <p:sp>
        <p:nvSpPr>
          <p:cNvPr id="44" name="Стрелка вниз 43"/>
          <p:cNvSpPr/>
          <p:nvPr/>
        </p:nvSpPr>
        <p:spPr>
          <a:xfrm>
            <a:off x="3024188" y="4703763"/>
            <a:ext cx="215900" cy="957262"/>
          </a:xfrm>
          <a:prstGeom prst="downArrow">
            <a:avLst/>
          </a:prstGeom>
          <a:solidFill>
            <a:srgbClr val="FEB80A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46" name="Стрелка вниз 45"/>
          <p:cNvSpPr/>
          <p:nvPr/>
        </p:nvSpPr>
        <p:spPr>
          <a:xfrm>
            <a:off x="3563938" y="4703763"/>
            <a:ext cx="215900" cy="1006475"/>
          </a:xfrm>
          <a:prstGeom prst="downArrow">
            <a:avLst/>
          </a:prstGeom>
          <a:solidFill>
            <a:srgbClr val="FEB80A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99387" name="TextBox 12"/>
          <p:cNvSpPr txBox="1">
            <a:spLocks noChangeArrowheads="1"/>
          </p:cNvSpPr>
          <p:nvPr/>
        </p:nvSpPr>
        <p:spPr bwMode="auto">
          <a:xfrm>
            <a:off x="3419475" y="4724400"/>
            <a:ext cx="10080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000" b="1">
                <a:solidFill>
                  <a:srgbClr val="3E3E3E"/>
                </a:solidFill>
              </a:rPr>
              <a:t>Купівля е/е для власного споживання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1031875" y="5710238"/>
            <a:ext cx="2316163" cy="1031875"/>
          </a:xfrm>
          <a:prstGeom prst="roundRect">
            <a:avLst>
              <a:gd name="adj" fmla="val 4803"/>
            </a:avLst>
          </a:prstGeom>
          <a:noFill/>
          <a:ln w="12700">
            <a:solidFill>
              <a:srgbClr val="3891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627188" y="3530600"/>
            <a:ext cx="882650" cy="1081088"/>
          </a:xfrm>
          <a:prstGeom prst="roundRect">
            <a:avLst>
              <a:gd name="adj" fmla="val 6387"/>
            </a:avLst>
          </a:prstGeom>
          <a:solidFill>
            <a:schemeClr val="bg1">
              <a:lumMod val="85000"/>
            </a:schemeClr>
          </a:solidFill>
          <a:ln>
            <a:solidFill>
              <a:srgbClr val="3891A7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00" dirty="0" err="1">
                <a:solidFill>
                  <a:srgbClr val="2E2E2E"/>
                </a:solidFill>
                <a:latin typeface="Arial Black" pitchFamily="34" charset="0"/>
              </a:rPr>
              <a:t>Трейдери</a:t>
            </a:r>
            <a:endParaRPr lang="uk-UA" sz="1100" dirty="0">
              <a:solidFill>
                <a:srgbClr val="2E2E2E"/>
              </a:solidFill>
              <a:latin typeface="Arial Black" pitchFamily="34" charset="0"/>
            </a:endParaRPr>
          </a:p>
        </p:txBody>
      </p:sp>
      <p:sp>
        <p:nvSpPr>
          <p:cNvPr id="35" name="Двойная стрелка вверх/вниз 34"/>
          <p:cNvSpPr/>
          <p:nvPr/>
        </p:nvSpPr>
        <p:spPr>
          <a:xfrm>
            <a:off x="1920875" y="2708275"/>
            <a:ext cx="215900" cy="749300"/>
          </a:xfrm>
          <a:prstGeom prst="upDownArrow">
            <a:avLst>
              <a:gd name="adj1" fmla="val 50000"/>
              <a:gd name="adj2" fmla="val 29716"/>
            </a:avLst>
          </a:prstGeom>
          <a:solidFill>
            <a:srgbClr val="FEB80A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36" name="Двойная стрелка вверх/вниз 35"/>
          <p:cNvSpPr/>
          <p:nvPr/>
        </p:nvSpPr>
        <p:spPr>
          <a:xfrm rot="5400000">
            <a:off x="2637631" y="3875882"/>
            <a:ext cx="198437" cy="419100"/>
          </a:xfrm>
          <a:prstGeom prst="upDownArrow">
            <a:avLst>
              <a:gd name="adj1" fmla="val 50000"/>
              <a:gd name="adj2" fmla="val 29716"/>
            </a:avLst>
          </a:prstGeom>
          <a:solidFill>
            <a:srgbClr val="FEB80A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Заголовок 3"/>
          <p:cNvSpPr>
            <a:spLocks noGrp="1"/>
          </p:cNvSpPr>
          <p:nvPr>
            <p:ph type="title"/>
          </p:nvPr>
        </p:nvSpPr>
        <p:spPr bwMode="auto">
          <a:xfrm>
            <a:off x="107950" y="0"/>
            <a:ext cx="8855075" cy="3333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1600" cap="none" smtClean="0"/>
              <a:t>Функціональна структура ринку «на добу наперед» та внутрішньодобового ринку</a:t>
            </a:r>
            <a:endParaRPr lang="ru-RU" sz="1600" cap="none" smtClean="0"/>
          </a:p>
        </p:txBody>
      </p:sp>
      <p:sp>
        <p:nvSpPr>
          <p:cNvPr id="104450" name="Объект 2"/>
          <p:cNvSpPr>
            <a:spLocks noGrp="1"/>
          </p:cNvSpPr>
          <p:nvPr>
            <p:ph idx="1"/>
          </p:nvPr>
        </p:nvSpPr>
        <p:spPr>
          <a:xfrm>
            <a:off x="4827588" y="1657350"/>
            <a:ext cx="4233862" cy="5011738"/>
          </a:xfrm>
        </p:spPr>
        <p:txBody>
          <a:bodyPr/>
          <a:lstStyle/>
          <a:p>
            <a:pPr marL="171450" indent="-171450" algn="just" eaLnBrk="1" hangingPunct="1">
              <a:spcBef>
                <a:spcPts val="600"/>
              </a:spcBef>
              <a:buClrTx/>
            </a:pPr>
            <a:r>
              <a:rPr lang="uk-UA" sz="1200" smtClean="0">
                <a:latin typeface="Arial" charset="0"/>
              </a:rPr>
              <a:t>Суб’єктами ринку «на добу наперед» та внутрішньодобового ринку є: виробник електроенергії, постачальник електричної енергії, гарантований покупець електричної енергії за «зеленим тарифом»,  електророзподільне підприємство, оператор системи передачі, оператор ринку «на добу наперед», трейдер.</a:t>
            </a:r>
          </a:p>
          <a:p>
            <a:pPr marL="171450" indent="-171450" algn="just" eaLnBrk="1" hangingPunct="1">
              <a:spcBef>
                <a:spcPts val="600"/>
              </a:spcBef>
              <a:buClrTx/>
            </a:pPr>
            <a:r>
              <a:rPr lang="uk-UA" sz="1200" smtClean="0">
                <a:latin typeface="Arial" charset="0"/>
              </a:rPr>
              <a:t>Ринок «на добу наперед» та внутрішньодобовий ринок функціонально є біржею, на якій визначається  єдина ціна на електроенергію за принципом маржинального ціноутворення на основі балансу сукупного попиту та сукупної пропозиції.</a:t>
            </a:r>
            <a:endParaRPr lang="en-US" sz="1200" smtClean="0">
              <a:latin typeface="Arial" charset="0"/>
            </a:endParaRPr>
          </a:p>
          <a:p>
            <a:pPr marL="171450" indent="-171450" algn="just" eaLnBrk="1" hangingPunct="1">
              <a:spcBef>
                <a:spcPts val="600"/>
              </a:spcBef>
              <a:buClrTx/>
            </a:pPr>
            <a:r>
              <a:rPr lang="uk-UA" sz="1200" smtClean="0">
                <a:latin typeface="Arial" charset="0"/>
              </a:rPr>
              <a:t>Ринок «на добу наперед» та внутрішньодобовий ринок:</a:t>
            </a:r>
          </a:p>
          <a:p>
            <a:pPr marL="463550" lvl="1" indent="-171450" algn="just" eaLnBrk="1" hangingPunct="1"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uk-UA" sz="1200" smtClean="0">
                <a:solidFill>
                  <a:schemeClr val="tx1"/>
                </a:solidFill>
                <a:latin typeface="Arial" charset="0"/>
              </a:rPr>
              <a:t>Надає цінові сигнали учасникам ринку, у тому числі ринку двосторонніх договорів;</a:t>
            </a:r>
          </a:p>
          <a:p>
            <a:pPr marL="463550" lvl="1" indent="-171450" algn="just" eaLnBrk="1" hangingPunct="1"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uk-UA" sz="1200" smtClean="0">
                <a:solidFill>
                  <a:schemeClr val="tx1"/>
                </a:solidFill>
                <a:latin typeface="Arial" charset="0"/>
              </a:rPr>
              <a:t>Покриває короткострокові потреби;</a:t>
            </a:r>
          </a:p>
          <a:p>
            <a:pPr marL="463550" lvl="1" indent="-171450" algn="just" eaLnBrk="1" hangingPunct="1"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uk-UA" sz="1200" smtClean="0">
                <a:solidFill>
                  <a:schemeClr val="tx1"/>
                </a:solidFill>
                <a:latin typeface="Arial" charset="0"/>
              </a:rPr>
              <a:t>Забезпечує альтернативний доступ на ринок для тих, хто не уклав довгострокові контракти;</a:t>
            </a:r>
          </a:p>
          <a:p>
            <a:pPr marL="463550" lvl="1" indent="-171450" algn="just" eaLnBrk="1" hangingPunct="1"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uk-UA" sz="1200" smtClean="0">
                <a:solidFill>
                  <a:schemeClr val="tx1"/>
                </a:solidFill>
                <a:latin typeface="Arial" charset="0"/>
              </a:rPr>
              <a:t>Покриває виробництво генераторів, тимчасово виведених з роботи;</a:t>
            </a:r>
          </a:p>
          <a:p>
            <a:pPr marL="463550" lvl="1" indent="-171450" algn="just" eaLnBrk="1" hangingPunct="1"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uk-UA" sz="1200" smtClean="0">
                <a:solidFill>
                  <a:schemeClr val="tx1"/>
                </a:solidFill>
                <a:latin typeface="Arial" charset="0"/>
              </a:rPr>
              <a:t>Дає можливість підвищення ефективності графіка виробництва;</a:t>
            </a:r>
          </a:p>
          <a:p>
            <a:pPr marL="463550" lvl="1" indent="-171450" algn="just" eaLnBrk="1" hangingPunct="1"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uk-UA" sz="1200" smtClean="0">
                <a:solidFill>
                  <a:schemeClr val="tx1"/>
                </a:solidFill>
                <a:latin typeface="Arial" charset="0"/>
              </a:rPr>
              <a:t>Виключає ризик для контрагентів, зокрема щодо оплати;</a:t>
            </a:r>
          </a:p>
          <a:p>
            <a:pPr marL="463550" lvl="1" indent="-171450" algn="just" eaLnBrk="1" hangingPunct="1"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uk-UA" sz="1200" smtClean="0">
                <a:solidFill>
                  <a:schemeClr val="tx1"/>
                </a:solidFill>
                <a:latin typeface="Arial" charset="0"/>
              </a:rPr>
              <a:t>Дозволяє зменшити небаланс.</a:t>
            </a:r>
          </a:p>
        </p:txBody>
      </p:sp>
      <p:sp>
        <p:nvSpPr>
          <p:cNvPr id="104451" name="Номер слайда 3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9A7CA8-CE2D-44DE-B73A-3A9752DEFE90}" type="slidenum">
              <a:rPr lang="uk-UA">
                <a:solidFill>
                  <a:srgbClr val="3E3E3E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uk-UA">
              <a:solidFill>
                <a:srgbClr val="3E3E3E"/>
              </a:solidFill>
              <a:cs typeface="Arial" charset="0"/>
            </a:endParaRPr>
          </a:p>
        </p:txBody>
      </p:sp>
      <p:sp>
        <p:nvSpPr>
          <p:cNvPr id="6" name="Text Box 4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44463" y="1212850"/>
            <a:ext cx="4384675" cy="342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indent="-8572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50" b="1" dirty="0">
                <a:solidFill>
                  <a:srgbClr val="3E3E3E"/>
                </a:solidFill>
              </a:rPr>
              <a:t>Схема функціонування ринку</a:t>
            </a:r>
          </a:p>
        </p:txBody>
      </p:sp>
      <p:sp>
        <p:nvSpPr>
          <p:cNvPr id="7" name="Text Box 4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865688" y="1212850"/>
            <a:ext cx="4235450" cy="342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indent="-8572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50" b="1" dirty="0">
                <a:solidFill>
                  <a:srgbClr val="3E3E3E"/>
                </a:solidFill>
              </a:rPr>
              <a:t>Особливості</a:t>
            </a:r>
          </a:p>
        </p:txBody>
      </p:sp>
      <p:sp>
        <p:nvSpPr>
          <p:cNvPr id="104454" name="Объект 2"/>
          <p:cNvSpPr txBox="1">
            <a:spLocks/>
          </p:cNvSpPr>
          <p:nvPr/>
        </p:nvSpPr>
        <p:spPr bwMode="auto">
          <a:xfrm>
            <a:off x="77788" y="582613"/>
            <a:ext cx="90138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ts val="800"/>
              </a:spcBef>
              <a:buFont typeface="Arial" charset="0"/>
              <a:buNone/>
            </a:pPr>
            <a:r>
              <a:rPr lang="uk-UA" sz="1100" b="1">
                <a:solidFill>
                  <a:srgbClr val="3E3E3E"/>
                </a:solidFill>
              </a:rPr>
              <a:t>РИНОК «НА ДОБУ НАПЕРЕД» та ВНУТРІШНЬОДОБОВИЙ РИНОК – система відносин між оператором ринку та учасниками ринку, що забезпечує купівлю-продаж продуктів електроенергії на наступну за днем проведення торгів добу (Ринок на добу наперед)/або поточну добу (Внутрішньодобовий ринок)</a:t>
            </a:r>
            <a:endParaRPr lang="uk-UA" sz="1100">
              <a:solidFill>
                <a:srgbClr val="3E3E3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4463" y="3005138"/>
            <a:ext cx="4367212" cy="619125"/>
          </a:xfrm>
          <a:prstGeom prst="roundRect">
            <a:avLst>
              <a:gd name="adj" fmla="val 8974"/>
            </a:avLst>
          </a:prstGeom>
          <a:solidFill>
            <a:schemeClr val="bg1">
              <a:lumMod val="85000"/>
            </a:schemeClr>
          </a:solidFill>
          <a:ln>
            <a:solidFill>
              <a:srgbClr val="3891A7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00" dirty="0">
                <a:solidFill>
                  <a:srgbClr val="3E3E3E">
                    <a:lumMod val="75000"/>
                  </a:srgbClr>
                </a:solidFill>
                <a:latin typeface="Arial Black" pitchFamily="34" charset="0"/>
                <a:cs typeface="Times New Roman" pitchFamily="18" charset="0"/>
              </a:rPr>
              <a:t>ОПЕРАТОР РИНКУ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00" dirty="0">
                <a:solidFill>
                  <a:srgbClr val="3E3E3E">
                    <a:lumMod val="75000"/>
                  </a:srgbClr>
                </a:solidFill>
                <a:latin typeface="Arial Black" pitchFamily="34" charset="0"/>
                <a:cs typeface="Times New Roman" pitchFamily="18" charset="0"/>
              </a:rPr>
              <a:t>(Ринок «на добу наперед» та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00" dirty="0">
                <a:solidFill>
                  <a:srgbClr val="3E3E3E">
                    <a:lumMod val="75000"/>
                  </a:srgbClr>
                </a:solidFill>
                <a:latin typeface="Arial Black" pitchFamily="34" charset="0"/>
                <a:cs typeface="Times New Roman" pitchFamily="18" charset="0"/>
              </a:rPr>
              <a:t>Внутрішньодобовий ринок)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3425" y="1657350"/>
            <a:ext cx="3130550" cy="619125"/>
          </a:xfrm>
          <a:prstGeom prst="roundRect">
            <a:avLst>
              <a:gd name="adj" fmla="val 8974"/>
            </a:avLst>
          </a:prstGeom>
          <a:solidFill>
            <a:schemeClr val="bg1">
              <a:lumMod val="85000"/>
            </a:schemeClr>
          </a:solidFill>
          <a:ln>
            <a:solidFill>
              <a:srgbClr val="3891A7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00" dirty="0">
                <a:solidFill>
                  <a:srgbClr val="3E3E3E">
                    <a:lumMod val="75000"/>
                  </a:srgbClr>
                </a:solidFill>
                <a:latin typeface="Arial Black" pitchFamily="34" charset="0"/>
                <a:cs typeface="Times New Roman" pitchFamily="18" charset="0"/>
              </a:rPr>
              <a:t>Виробники електроенергії</a:t>
            </a:r>
          </a:p>
        </p:txBody>
      </p:sp>
      <p:sp>
        <p:nvSpPr>
          <p:cNvPr id="11" name="Двойная стрелка вверх/вниз 10"/>
          <p:cNvSpPr/>
          <p:nvPr/>
        </p:nvSpPr>
        <p:spPr>
          <a:xfrm>
            <a:off x="1236663" y="2333625"/>
            <a:ext cx="209550" cy="609600"/>
          </a:xfrm>
          <a:prstGeom prst="upDownArrow">
            <a:avLst/>
          </a:prstGeom>
          <a:solidFill>
            <a:srgbClr val="FEB80A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100" dirty="0">
              <a:solidFill>
                <a:prstClr val="white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2" name="Двойная стрелка вверх/вниз 11"/>
          <p:cNvSpPr/>
          <p:nvPr/>
        </p:nvSpPr>
        <p:spPr>
          <a:xfrm>
            <a:off x="3141663" y="2333625"/>
            <a:ext cx="209550" cy="609600"/>
          </a:xfrm>
          <a:prstGeom prst="upDownArrow">
            <a:avLst/>
          </a:prstGeom>
          <a:solidFill>
            <a:srgbClr val="FEB80A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100" dirty="0">
              <a:solidFill>
                <a:prstClr val="white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04459" name="TextBox 12"/>
          <p:cNvSpPr txBox="1">
            <a:spLocks noChangeArrowheads="1"/>
          </p:cNvSpPr>
          <p:nvPr/>
        </p:nvSpPr>
        <p:spPr bwMode="auto">
          <a:xfrm>
            <a:off x="1793875" y="2489200"/>
            <a:ext cx="1101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000" b="1">
                <a:solidFill>
                  <a:srgbClr val="3E3E3E"/>
                </a:solidFill>
              </a:rPr>
              <a:t>Купівля /</a:t>
            </a:r>
          </a:p>
          <a:p>
            <a:pPr algn="ctr"/>
            <a:r>
              <a:rPr lang="uk-UA" sz="1000" b="1">
                <a:solidFill>
                  <a:srgbClr val="3E3E3E"/>
                </a:solidFill>
              </a:rPr>
              <a:t>продаж е/е</a:t>
            </a:r>
          </a:p>
        </p:txBody>
      </p:sp>
      <p:sp>
        <p:nvSpPr>
          <p:cNvPr id="104460" name="TextBox 13"/>
          <p:cNvSpPr txBox="1">
            <a:spLocks noChangeArrowheads="1"/>
          </p:cNvSpPr>
          <p:nvPr/>
        </p:nvSpPr>
        <p:spPr bwMode="auto">
          <a:xfrm>
            <a:off x="1754188" y="3887788"/>
            <a:ext cx="1103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000" b="1">
                <a:solidFill>
                  <a:srgbClr val="3E3E3E"/>
                </a:solidFill>
              </a:rPr>
              <a:t>Купівля/</a:t>
            </a:r>
          </a:p>
          <a:p>
            <a:pPr algn="ctr"/>
            <a:r>
              <a:rPr lang="uk-UA" sz="1000" b="1">
                <a:solidFill>
                  <a:srgbClr val="3E3E3E"/>
                </a:solidFill>
              </a:rPr>
              <a:t>продаж е/е</a:t>
            </a:r>
          </a:p>
        </p:txBody>
      </p:sp>
      <p:sp>
        <p:nvSpPr>
          <p:cNvPr id="104461" name="TextBox 14"/>
          <p:cNvSpPr txBox="1">
            <a:spLocks noChangeArrowheads="1"/>
          </p:cNvSpPr>
          <p:nvPr/>
        </p:nvSpPr>
        <p:spPr bwMode="auto">
          <a:xfrm>
            <a:off x="649288" y="3811588"/>
            <a:ext cx="1103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000" b="1">
                <a:solidFill>
                  <a:srgbClr val="3E3E3E"/>
                </a:solidFill>
              </a:rPr>
              <a:t>Купівля/</a:t>
            </a:r>
          </a:p>
          <a:p>
            <a:pPr algn="ctr"/>
            <a:r>
              <a:rPr lang="uk-UA" sz="1000" b="1">
                <a:solidFill>
                  <a:srgbClr val="3E3E3E"/>
                </a:solidFill>
              </a:rPr>
              <a:t>продаж е/е</a:t>
            </a:r>
          </a:p>
        </p:txBody>
      </p:sp>
      <p:sp>
        <p:nvSpPr>
          <p:cNvPr id="16" name="Двойная стрелка вверх/вниз 15"/>
          <p:cNvSpPr/>
          <p:nvPr/>
        </p:nvSpPr>
        <p:spPr>
          <a:xfrm>
            <a:off x="2686050" y="3806825"/>
            <a:ext cx="209550" cy="609600"/>
          </a:xfrm>
          <a:prstGeom prst="upDownArrow">
            <a:avLst/>
          </a:prstGeom>
          <a:solidFill>
            <a:srgbClr val="FEB80A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100" dirty="0">
              <a:solidFill>
                <a:prstClr val="white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7" name="Двойная стрелка вверх/вниз 16"/>
          <p:cNvSpPr/>
          <p:nvPr/>
        </p:nvSpPr>
        <p:spPr>
          <a:xfrm>
            <a:off x="1544638" y="3773488"/>
            <a:ext cx="209550" cy="609600"/>
          </a:xfrm>
          <a:prstGeom prst="upDownArrow">
            <a:avLst/>
          </a:prstGeom>
          <a:solidFill>
            <a:srgbClr val="FEB80A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100" dirty="0">
              <a:solidFill>
                <a:prstClr val="white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8" name="Двойная стрелка вверх/вниз 17"/>
          <p:cNvSpPr/>
          <p:nvPr/>
        </p:nvSpPr>
        <p:spPr>
          <a:xfrm>
            <a:off x="439738" y="3757613"/>
            <a:ext cx="209550" cy="609600"/>
          </a:xfrm>
          <a:prstGeom prst="upDownArrow">
            <a:avLst/>
          </a:prstGeom>
          <a:solidFill>
            <a:srgbClr val="FEB80A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100" dirty="0">
              <a:solidFill>
                <a:prstClr val="white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 rot="16200000">
            <a:off x="-239713" y="4908551"/>
            <a:ext cx="1522413" cy="665162"/>
          </a:xfrm>
          <a:prstGeom prst="roundRect">
            <a:avLst>
              <a:gd name="adj" fmla="val 6387"/>
            </a:avLst>
          </a:prstGeom>
          <a:solidFill>
            <a:schemeClr val="bg1">
              <a:lumMod val="85000"/>
            </a:schemeClr>
          </a:solidFill>
          <a:ln>
            <a:solidFill>
              <a:srgbClr val="3891A7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00" dirty="0">
                <a:solidFill>
                  <a:srgbClr val="3E3E3E">
                    <a:lumMod val="75000"/>
                  </a:srgbClr>
                </a:solidFill>
                <a:latin typeface="Arial Black" pitchFamily="34" charset="0"/>
                <a:cs typeface="Times New Roman" pitchFamily="18" charset="0"/>
              </a:rPr>
              <a:t>Постачальники електроенергії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 rot="16200000">
            <a:off x="860425" y="4913313"/>
            <a:ext cx="1512888" cy="665162"/>
          </a:xfrm>
          <a:prstGeom prst="roundRect">
            <a:avLst>
              <a:gd name="adj" fmla="val 6387"/>
            </a:avLst>
          </a:prstGeom>
          <a:solidFill>
            <a:schemeClr val="bg1">
              <a:lumMod val="85000"/>
            </a:schemeClr>
          </a:solidFill>
          <a:ln>
            <a:solidFill>
              <a:srgbClr val="3891A7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00" dirty="0">
                <a:solidFill>
                  <a:srgbClr val="3E3E3E">
                    <a:lumMod val="75000"/>
                  </a:srgbClr>
                </a:solidFill>
                <a:latin typeface="Arial Black" pitchFamily="34" charset="0"/>
                <a:cs typeface="Times New Roman" pitchFamily="18" charset="0"/>
              </a:rPr>
              <a:t>Електропереда-вальне підприємство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 rot="16200000">
            <a:off x="2073276" y="4897437"/>
            <a:ext cx="1477962" cy="665163"/>
          </a:xfrm>
          <a:prstGeom prst="roundRect">
            <a:avLst>
              <a:gd name="adj" fmla="val 6387"/>
            </a:avLst>
          </a:prstGeom>
          <a:solidFill>
            <a:schemeClr val="bg1">
              <a:lumMod val="85000"/>
            </a:schemeClr>
          </a:solidFill>
          <a:ln>
            <a:solidFill>
              <a:srgbClr val="3891A7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00" dirty="0">
                <a:solidFill>
                  <a:srgbClr val="3E3E3E">
                    <a:lumMod val="75000"/>
                  </a:srgbClr>
                </a:solidFill>
                <a:latin typeface="Arial Black" pitchFamily="34" charset="0"/>
                <a:cs typeface="Times New Roman" pitchFamily="18" charset="0"/>
              </a:rPr>
              <a:t>Електророзпо-дільні підприємства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 rot="16200000">
            <a:off x="3452019" y="4891881"/>
            <a:ext cx="1489075" cy="665163"/>
          </a:xfrm>
          <a:prstGeom prst="roundRect">
            <a:avLst>
              <a:gd name="adj" fmla="val 6387"/>
            </a:avLst>
          </a:prstGeom>
          <a:solidFill>
            <a:schemeClr val="bg1">
              <a:lumMod val="85000"/>
            </a:schemeClr>
          </a:solidFill>
          <a:ln>
            <a:solidFill>
              <a:srgbClr val="3891A7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00" dirty="0" err="1">
                <a:solidFill>
                  <a:srgbClr val="3E3E3E">
                    <a:lumMod val="75000"/>
                  </a:srgbClr>
                </a:solidFill>
                <a:latin typeface="Arial Black" pitchFamily="34" charset="0"/>
                <a:cs typeface="Times New Roman" pitchFamily="18" charset="0"/>
              </a:rPr>
              <a:t>Трейдери</a:t>
            </a:r>
            <a:endParaRPr lang="uk-UA" sz="1100" dirty="0">
              <a:solidFill>
                <a:srgbClr val="3E3E3E">
                  <a:lumMod val="75000"/>
                </a:srgbClr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04469" name="TextBox 13"/>
          <p:cNvSpPr txBox="1">
            <a:spLocks noChangeArrowheads="1"/>
          </p:cNvSpPr>
          <p:nvPr/>
        </p:nvSpPr>
        <p:spPr bwMode="auto">
          <a:xfrm>
            <a:off x="2989263" y="3910013"/>
            <a:ext cx="1103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000" b="1">
                <a:solidFill>
                  <a:srgbClr val="3E3E3E"/>
                </a:solidFill>
              </a:rPr>
              <a:t>Купівля/</a:t>
            </a:r>
          </a:p>
          <a:p>
            <a:pPr algn="ctr"/>
            <a:r>
              <a:rPr lang="uk-UA" sz="1000" b="1">
                <a:solidFill>
                  <a:srgbClr val="3E3E3E"/>
                </a:solidFill>
              </a:rPr>
              <a:t>продаж е/е</a:t>
            </a:r>
          </a:p>
        </p:txBody>
      </p:sp>
      <p:sp>
        <p:nvSpPr>
          <p:cNvPr id="24" name="Двойная стрелка вверх/вниз 23"/>
          <p:cNvSpPr/>
          <p:nvPr/>
        </p:nvSpPr>
        <p:spPr>
          <a:xfrm>
            <a:off x="4092575" y="3805238"/>
            <a:ext cx="209550" cy="609600"/>
          </a:xfrm>
          <a:prstGeom prst="upDownArrow">
            <a:avLst/>
          </a:prstGeom>
          <a:solidFill>
            <a:srgbClr val="FEB80A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100" dirty="0">
              <a:solidFill>
                <a:prstClr val="white"/>
              </a:solidFill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Заголовок 3"/>
          <p:cNvSpPr>
            <a:spLocks noGrp="1"/>
          </p:cNvSpPr>
          <p:nvPr>
            <p:ph type="title"/>
          </p:nvPr>
        </p:nvSpPr>
        <p:spPr bwMode="auto">
          <a:xfrm>
            <a:off x="107950" y="0"/>
            <a:ext cx="8855075" cy="3333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1600" cap="none" smtClean="0"/>
              <a:t>Функціональна структура балансуючого ринку</a:t>
            </a:r>
            <a:endParaRPr lang="ru-RU" sz="1600" cap="none" smtClean="0"/>
          </a:p>
        </p:txBody>
      </p:sp>
      <p:sp>
        <p:nvSpPr>
          <p:cNvPr id="105474" name="Номер слайда 3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8D4245-91C8-4AFD-98F1-2227F6E98196}" type="slidenum">
              <a:rPr lang="uk-UA">
                <a:solidFill>
                  <a:srgbClr val="3E3E3E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uk-UA">
              <a:solidFill>
                <a:srgbClr val="3E3E3E"/>
              </a:solidFill>
              <a:cs typeface="Arial" charset="0"/>
            </a:endParaRPr>
          </a:p>
        </p:txBody>
      </p:sp>
      <p:sp>
        <p:nvSpPr>
          <p:cNvPr id="6" name="Text Box 4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65100" y="1393825"/>
            <a:ext cx="4384675" cy="342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indent="-85725" algn="ctr">
              <a:defRPr sz="1050" b="1">
                <a:solidFill>
                  <a:srgbClr val="3E3E3E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 smtClean="0"/>
              <a:t>Схема функціонування ринку</a:t>
            </a:r>
            <a:endParaRPr lang="uk-UA" dirty="0"/>
          </a:p>
        </p:txBody>
      </p:sp>
      <p:sp>
        <p:nvSpPr>
          <p:cNvPr id="7" name="Text Box 4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684713" y="1393825"/>
            <a:ext cx="4154487" cy="342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indent="-85725" algn="ctr">
              <a:defRPr sz="1050" b="1">
                <a:solidFill>
                  <a:srgbClr val="3E3E3E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Особливості</a:t>
            </a: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87313" y="623888"/>
            <a:ext cx="8805862" cy="457200"/>
          </a:xfrm>
          <a:prstGeom prst="rect">
            <a:avLst/>
          </a:prstGeom>
        </p:spPr>
        <p:txBody>
          <a:bodyPr/>
          <a:lstStyle>
            <a:lvl1pPr marL="87313" indent="-87313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7313" indent="-87313" algn="l" defTabSz="914400" rtl="0" eaLnBrk="1" latinLnBrk="0" hangingPunct="1">
              <a:spcBef>
                <a:spcPts val="300"/>
              </a:spcBef>
              <a:buClrTx/>
              <a:buSzPct val="90000"/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271463" indent="-96838" algn="l" defTabSz="914400" rtl="0" eaLnBrk="1" latinLnBrk="0" hangingPunct="1">
              <a:spcBef>
                <a:spcPts val="300"/>
              </a:spcBef>
              <a:buClrTx/>
              <a:buSzPct val="90000"/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defRPr/>
            </a:pPr>
            <a:r>
              <a:rPr lang="uk-UA" sz="1100" b="1" dirty="0" smtClean="0">
                <a:solidFill>
                  <a:srgbClr val="3E3E3E"/>
                </a:solidFill>
                <a:latin typeface="+mn-lt"/>
              </a:rPr>
              <a:t>БАЛАНСУЮЧИЙ РИНОК ЕЛЕКТРОЕНЕРГІЇ </a:t>
            </a:r>
            <a:r>
              <a:rPr lang="uk-UA" sz="1100" b="1" dirty="0">
                <a:solidFill>
                  <a:srgbClr val="3E3E3E"/>
                </a:solidFill>
                <a:latin typeface="+mn-lt"/>
              </a:rPr>
              <a:t>- ринок, організований </a:t>
            </a:r>
            <a:r>
              <a:rPr lang="uk-UA" sz="1100" b="1" dirty="0" smtClean="0">
                <a:solidFill>
                  <a:srgbClr val="3E3E3E"/>
                </a:solidFill>
                <a:latin typeface="+mn-lt"/>
              </a:rPr>
              <a:t>оператором системи передачі </a:t>
            </a:r>
            <a:r>
              <a:rPr lang="uk-UA" sz="1100" b="1" dirty="0">
                <a:solidFill>
                  <a:srgbClr val="3E3E3E"/>
                </a:solidFill>
                <a:latin typeface="+mn-lt"/>
              </a:rPr>
              <a:t>з метою балансування обсягів виробництва та імпорту електричної енергії (пропозиція), споживання, експорту електричної енергії (попит) та врегулювання системних обмежень в об’єднаній енергетичній системі України, а також фінансового </a:t>
            </a:r>
            <a:r>
              <a:rPr lang="uk-UA" sz="1100" b="1" dirty="0" smtClean="0">
                <a:solidFill>
                  <a:srgbClr val="3E3E3E"/>
                </a:solidFill>
                <a:latin typeface="+mn-lt"/>
              </a:rPr>
              <a:t>врегулювання </a:t>
            </a:r>
            <a:r>
              <a:rPr lang="uk-UA" sz="1100" b="1" dirty="0">
                <a:solidFill>
                  <a:srgbClr val="3E3E3E"/>
                </a:solidFill>
                <a:latin typeface="+mn-lt"/>
              </a:rPr>
              <a:t>наслідків небалансів електричної енергії</a:t>
            </a:r>
            <a:endParaRPr lang="uk-UA" sz="1100" dirty="0">
              <a:solidFill>
                <a:srgbClr val="3E3E3E"/>
              </a:solidFill>
              <a:latin typeface="+mn-lt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3038" y="1933575"/>
            <a:ext cx="4367212" cy="619125"/>
          </a:xfrm>
          <a:prstGeom prst="roundRect">
            <a:avLst>
              <a:gd name="adj" fmla="val 8974"/>
            </a:avLst>
          </a:prstGeom>
          <a:solidFill>
            <a:schemeClr val="bg1">
              <a:lumMod val="85000"/>
            </a:schemeClr>
          </a:solidFill>
          <a:ln>
            <a:solidFill>
              <a:srgbClr val="3891A7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00" dirty="0">
                <a:solidFill>
                  <a:srgbClr val="3E3E3E">
                    <a:lumMod val="75000"/>
                  </a:srgbClr>
                </a:solidFill>
                <a:latin typeface="Arial Black" pitchFamily="34" charset="0"/>
                <a:cs typeface="Times New Roman" pitchFamily="18" charset="0"/>
              </a:rPr>
              <a:t>Адміністратор розрахунків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25638" y="3524250"/>
            <a:ext cx="852487" cy="1123950"/>
          </a:xfrm>
          <a:prstGeom prst="roundRect">
            <a:avLst>
              <a:gd name="adj" fmla="val 5678"/>
            </a:avLst>
          </a:prstGeom>
          <a:solidFill>
            <a:srgbClr val="FFDD00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00" b="1" dirty="0">
                <a:solidFill>
                  <a:srgbClr val="3E3E3E">
                    <a:lumMod val="75000"/>
                  </a:srgbClr>
                </a:solidFill>
              </a:rPr>
              <a:t>Оператор системи передачі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97275" y="3514725"/>
            <a:ext cx="971550" cy="1133475"/>
          </a:xfrm>
          <a:prstGeom prst="roundRect">
            <a:avLst>
              <a:gd name="adj" fmla="val 9524"/>
            </a:avLst>
          </a:prstGeom>
          <a:solidFill>
            <a:schemeClr val="bg1">
              <a:lumMod val="85000"/>
            </a:schemeClr>
          </a:solidFill>
          <a:ln>
            <a:solidFill>
              <a:srgbClr val="3891A7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00" dirty="0">
                <a:solidFill>
                  <a:srgbClr val="3E3E3E">
                    <a:lumMod val="75000"/>
                  </a:srgbClr>
                </a:solidFill>
                <a:latin typeface="Arial Black" pitchFamily="34" charset="0"/>
                <a:cs typeface="Times New Roman" pitchFamily="18" charset="0"/>
              </a:rPr>
              <a:t>Поста-чаль-ники і вироб-ники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28588" y="3514725"/>
            <a:ext cx="922337" cy="1133475"/>
          </a:xfrm>
          <a:prstGeom prst="roundRect">
            <a:avLst>
              <a:gd name="adj" fmla="val 9524"/>
            </a:avLst>
          </a:prstGeom>
          <a:solidFill>
            <a:schemeClr val="bg1">
              <a:lumMod val="85000"/>
            </a:schemeClr>
          </a:solidFill>
          <a:ln>
            <a:solidFill>
              <a:srgbClr val="3891A7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00" dirty="0">
                <a:solidFill>
                  <a:srgbClr val="3E3E3E">
                    <a:lumMod val="75000"/>
                  </a:srgbClr>
                </a:solidFill>
                <a:latin typeface="Arial Black" pitchFamily="34" charset="0"/>
                <a:cs typeface="Times New Roman" pitchFamily="18" charset="0"/>
              </a:rPr>
              <a:t>Поста-чаль-ники і вироб-ники</a:t>
            </a:r>
          </a:p>
        </p:txBody>
      </p:sp>
      <p:sp>
        <p:nvSpPr>
          <p:cNvPr id="20" name="Стрелка вниз 19"/>
          <p:cNvSpPr/>
          <p:nvPr/>
        </p:nvSpPr>
        <p:spPr>
          <a:xfrm rot="5400000">
            <a:off x="3063875" y="4268788"/>
            <a:ext cx="177800" cy="469900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21" name="Стрелка вниз 20"/>
          <p:cNvSpPr/>
          <p:nvPr/>
        </p:nvSpPr>
        <p:spPr>
          <a:xfrm rot="5400000">
            <a:off x="1420019" y="4267994"/>
            <a:ext cx="179388" cy="469900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22" name="Стрелка вниз 21"/>
          <p:cNvSpPr/>
          <p:nvPr/>
        </p:nvSpPr>
        <p:spPr>
          <a:xfrm rot="10800000">
            <a:off x="190500" y="2655888"/>
            <a:ext cx="179388" cy="754062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23" name="Стрелка вниз 22"/>
          <p:cNvSpPr/>
          <p:nvPr/>
        </p:nvSpPr>
        <p:spPr>
          <a:xfrm>
            <a:off x="4357688" y="2655888"/>
            <a:ext cx="179387" cy="754062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105486" name="TextBox 23"/>
          <p:cNvSpPr txBox="1">
            <a:spLocks noChangeArrowheads="1"/>
          </p:cNvSpPr>
          <p:nvPr/>
        </p:nvSpPr>
        <p:spPr bwMode="auto">
          <a:xfrm>
            <a:off x="971550" y="3563938"/>
            <a:ext cx="1130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000" b="1">
                <a:solidFill>
                  <a:srgbClr val="3E3E3E"/>
                </a:solidFill>
              </a:rPr>
              <a:t>Надання </a:t>
            </a:r>
          </a:p>
          <a:p>
            <a:pPr algn="ctr"/>
            <a:r>
              <a:rPr lang="uk-UA" sz="1000" b="1">
                <a:solidFill>
                  <a:srgbClr val="3E3E3E"/>
                </a:solidFill>
              </a:rPr>
              <a:t>послуг з планування навантажень</a:t>
            </a:r>
          </a:p>
        </p:txBody>
      </p:sp>
      <p:sp>
        <p:nvSpPr>
          <p:cNvPr id="105487" name="TextBox 24"/>
          <p:cNvSpPr txBox="1">
            <a:spLocks noChangeArrowheads="1"/>
          </p:cNvSpPr>
          <p:nvPr/>
        </p:nvSpPr>
        <p:spPr bwMode="auto">
          <a:xfrm>
            <a:off x="3152775" y="2727325"/>
            <a:ext cx="1273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000" b="1">
                <a:solidFill>
                  <a:srgbClr val="3E3E3E"/>
                </a:solidFill>
              </a:rPr>
              <a:t>Продаж/купівля небалансів</a:t>
            </a:r>
          </a:p>
        </p:txBody>
      </p:sp>
      <p:sp>
        <p:nvSpPr>
          <p:cNvPr id="105488" name="TextBox 25"/>
          <p:cNvSpPr txBox="1">
            <a:spLocks noChangeArrowheads="1"/>
          </p:cNvSpPr>
          <p:nvPr/>
        </p:nvSpPr>
        <p:spPr bwMode="auto">
          <a:xfrm>
            <a:off x="2700338" y="3500438"/>
            <a:ext cx="1008062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000" b="1">
                <a:solidFill>
                  <a:srgbClr val="3E3E3E"/>
                </a:solidFill>
              </a:rPr>
              <a:t>Надання послуг зі зростання/</a:t>
            </a:r>
          </a:p>
          <a:p>
            <a:pPr algn="ctr"/>
            <a:r>
              <a:rPr lang="uk-UA" sz="1000" b="1">
                <a:solidFill>
                  <a:srgbClr val="3E3E3E"/>
                </a:solidFill>
              </a:rPr>
              <a:t>зниження навантажень</a:t>
            </a:r>
          </a:p>
        </p:txBody>
      </p:sp>
      <p:sp>
        <p:nvSpPr>
          <p:cNvPr id="105489" name="TextBox 26"/>
          <p:cNvSpPr txBox="1">
            <a:spLocks noChangeArrowheads="1"/>
          </p:cNvSpPr>
          <p:nvPr/>
        </p:nvSpPr>
        <p:spPr bwMode="auto">
          <a:xfrm>
            <a:off x="312738" y="2727325"/>
            <a:ext cx="11969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000" b="1">
                <a:solidFill>
                  <a:srgbClr val="3E3E3E"/>
                </a:solidFill>
              </a:rPr>
              <a:t>Купівля/продаж небалансів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65100" y="4808538"/>
            <a:ext cx="4384675" cy="19383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b="1" dirty="0">
                <a:latin typeface="+mn-lt"/>
                <a:cs typeface="+mn-cs"/>
              </a:rPr>
              <a:t>Одночасно з початком реформи ринку і впровадженням балансуючого ринку дозволяється формування балансуючих груп. Балансуючі групи (БГ) можуть включати генерацію, збут е/е, великих споживачів.</a:t>
            </a:r>
          </a:p>
          <a:p>
            <a:pPr fontAlgn="ctr">
              <a:spcBef>
                <a:spcPts val="0"/>
              </a:spcBef>
              <a:spcAft>
                <a:spcPts val="0"/>
              </a:spcAft>
              <a:defRPr/>
            </a:pPr>
            <a:endParaRPr lang="uk-UA" sz="10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dirty="0">
                <a:latin typeface="+mn-lt"/>
                <a:cs typeface="+mn-cs"/>
              </a:rPr>
              <a:t>Особливості:</a:t>
            </a:r>
          </a:p>
          <a:p>
            <a:pPr marL="171450" indent="-171450" fontAlgn="ctr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uk-UA" sz="1000" dirty="0">
                <a:latin typeface="+mn-lt"/>
                <a:cs typeface="+mn-cs"/>
              </a:rPr>
              <a:t>На етапах відкриття ринку БГ можуть знизити витрати на балансування більш ніж на 40%. БГ дозволяють знизити витрати на торгового оператора.</a:t>
            </a:r>
          </a:p>
          <a:p>
            <a:pPr marL="171450" indent="-171450" fontAlgn="ctr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uk-UA" sz="1000" dirty="0">
                <a:latin typeface="+mn-lt"/>
                <a:cs typeface="+mn-cs"/>
              </a:rPr>
              <a:t>Із зростанням рівня лібералізації ринку ефект від БГ знижується.</a:t>
            </a:r>
          </a:p>
          <a:p>
            <a:pPr marL="171450" indent="-171450" fontAlgn="ctr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uk-UA" sz="1000" dirty="0">
                <a:latin typeface="+mn-lt"/>
                <a:cs typeface="+mn-cs"/>
              </a:rPr>
              <a:t>На повністю вільному ринку «брутто» ефект буде дорівнювати нулю.</a:t>
            </a:r>
          </a:p>
        </p:txBody>
      </p:sp>
      <p:sp>
        <p:nvSpPr>
          <p:cNvPr id="35" name="Стрелка вниз 34"/>
          <p:cNvSpPr/>
          <p:nvPr/>
        </p:nvSpPr>
        <p:spPr>
          <a:xfrm>
            <a:off x="2290763" y="2655888"/>
            <a:ext cx="179387" cy="754062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solidFill>
                <a:prstClr val="white"/>
              </a:solidFill>
            </a:endParaRPr>
          </a:p>
        </p:txBody>
      </p:sp>
      <p:sp>
        <p:nvSpPr>
          <p:cNvPr id="105492" name="TextBox 27"/>
          <p:cNvSpPr txBox="1">
            <a:spLocks noChangeArrowheads="1"/>
          </p:cNvSpPr>
          <p:nvPr/>
        </p:nvSpPr>
        <p:spPr bwMode="auto">
          <a:xfrm>
            <a:off x="1785938" y="2736850"/>
            <a:ext cx="123666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000" b="1">
                <a:solidFill>
                  <a:srgbClr val="3E3E3E"/>
                </a:solidFill>
              </a:rPr>
              <a:t>Оплата послуг з балансування</a:t>
            </a:r>
          </a:p>
        </p:txBody>
      </p:sp>
      <p:sp>
        <p:nvSpPr>
          <p:cNvPr id="105493" name="Объект 2"/>
          <p:cNvSpPr txBox="1">
            <a:spLocks/>
          </p:cNvSpPr>
          <p:nvPr/>
        </p:nvSpPr>
        <p:spPr bwMode="auto">
          <a:xfrm>
            <a:off x="4643438" y="1801813"/>
            <a:ext cx="4233862" cy="436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1450" indent="-171450" algn="just">
              <a:spcBef>
                <a:spcPts val="600"/>
              </a:spcBef>
              <a:buFont typeface="Georgia" pitchFamily="18" charset="0"/>
              <a:buChar char="•"/>
            </a:pPr>
            <a:r>
              <a:rPr lang="uk-UA" sz="1200"/>
              <a:t>Суб'єктами балансуючого ринку є: виробник електроенергії, постачальник електричної енергії, гарантований покупець електричної енергії за «зеленим тарифом», оператор системи передачі, адміністратор розрахунків, а також споживач, за умови, що він набув статусу учаснику ринку та став стороною, відповідальною за баланс</a:t>
            </a:r>
          </a:p>
          <a:p>
            <a:pPr marL="171450" indent="-171450" algn="just">
              <a:spcBef>
                <a:spcPts val="600"/>
              </a:spcBef>
              <a:buFont typeface="Georgia" pitchFamily="18" charset="0"/>
              <a:buChar char="•"/>
            </a:pPr>
            <a:r>
              <a:rPr lang="uk-UA" sz="1200"/>
              <a:t>На балансуючому ринку оператором системи передачі здійснюється:</a:t>
            </a:r>
          </a:p>
          <a:p>
            <a:pPr marL="292100" lvl="1" algn="just">
              <a:spcBef>
                <a:spcPts val="600"/>
              </a:spcBef>
              <a:buFont typeface="Georgia" pitchFamily="18" charset="0"/>
              <a:buNone/>
            </a:pPr>
            <a:r>
              <a:rPr lang="uk-UA" sz="1200"/>
              <a:t>1) планування режиму роботи об’єднаної енергетичної системи України на наступну добу; </a:t>
            </a:r>
          </a:p>
          <a:p>
            <a:pPr marL="292100" lvl="1" algn="just">
              <a:spcBef>
                <a:spcPts val="600"/>
              </a:spcBef>
              <a:buFont typeface="Georgia" pitchFamily="18" charset="0"/>
              <a:buNone/>
            </a:pPr>
            <a:r>
              <a:rPr lang="uk-UA" sz="1200"/>
              <a:t>2) купівля та продаж електричної енергії для балансування обсягів попиту та пропозицій електричної енергії у поточній добі;</a:t>
            </a:r>
          </a:p>
          <a:p>
            <a:pPr marL="292100" lvl="1" algn="just">
              <a:spcBef>
                <a:spcPts val="600"/>
              </a:spcBef>
              <a:buFont typeface="Georgia" pitchFamily="18" charset="0"/>
              <a:buNone/>
            </a:pPr>
            <a:r>
              <a:rPr lang="uk-UA" sz="1200"/>
              <a:t>3) купівля та продаж електричної енергії з метою врегулювання небалансів електричної енергії сторін, відповідальних за баланс.</a:t>
            </a:r>
          </a:p>
          <a:p>
            <a:pPr marL="171450" indent="-171450" algn="just">
              <a:spcBef>
                <a:spcPts val="600"/>
              </a:spcBef>
              <a:buFont typeface="Georgia" pitchFamily="18" charset="0"/>
              <a:buChar char="•"/>
            </a:pPr>
            <a:r>
              <a:rPr lang="uk-UA" sz="1200"/>
              <a:t>Балансуючий ринок це фактично система розрахунків за фактом споживання електричної енергії, яка спрямована на стимулювання максимально точного виконання заявлених графіків споживання та виробництва</a:t>
            </a:r>
          </a:p>
          <a:p>
            <a:pPr marL="292100" lvl="1" algn="just">
              <a:spcBef>
                <a:spcPts val="600"/>
              </a:spcBef>
              <a:buFont typeface="Georgia" pitchFamily="18" charset="0"/>
              <a:buNone/>
            </a:pPr>
            <a:endParaRPr lang="uk-UA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Объект 2"/>
          <p:cNvSpPr>
            <a:spLocks noGrp="1"/>
          </p:cNvSpPr>
          <p:nvPr>
            <p:ph idx="1"/>
          </p:nvPr>
        </p:nvSpPr>
        <p:spPr>
          <a:xfrm>
            <a:off x="4684713" y="1484313"/>
            <a:ext cx="4135437" cy="3906837"/>
          </a:xfrm>
        </p:spPr>
        <p:txBody>
          <a:bodyPr/>
          <a:lstStyle/>
          <a:p>
            <a:pPr marL="171450" indent="-171450" algn="just" eaLnBrk="1" hangingPunct="1">
              <a:buClrTx/>
              <a:buFont typeface="Arial" charset="0"/>
              <a:buChar char="•"/>
            </a:pPr>
            <a:r>
              <a:rPr lang="uk-UA" sz="1100" smtClean="0">
                <a:latin typeface="Arial" charset="0"/>
              </a:rPr>
              <a:t>На ринку допоміжних послуг оператор системи передачі купує допоміжні послуги для забезпечення сталої та надійної роботи об’єднаної енергетичної системи України та забезпечення якості електричної енергії.</a:t>
            </a:r>
          </a:p>
          <a:p>
            <a:pPr marL="171450" indent="-171450" algn="just" eaLnBrk="1" hangingPunct="1">
              <a:buClrTx/>
              <a:buFont typeface="Arial" charset="0"/>
              <a:buChar char="•"/>
            </a:pPr>
            <a:r>
              <a:rPr lang="uk-UA" sz="1100" smtClean="0">
                <a:latin typeface="Arial" charset="0"/>
              </a:rPr>
              <a:t>Учасниками </a:t>
            </a:r>
            <a:r>
              <a:rPr lang="ru-RU" sz="1100" smtClean="0">
                <a:latin typeface="Arial" charset="0"/>
              </a:rPr>
              <a:t>ринку </a:t>
            </a:r>
            <a:r>
              <a:rPr lang="uk-UA" sz="1100" smtClean="0">
                <a:latin typeface="Arial" charset="0"/>
              </a:rPr>
              <a:t>допоміжних послуг є: оператор системи передачі та постачальники допоміжних послуг (виробники, електропостачальники та споживачі).</a:t>
            </a:r>
          </a:p>
          <a:p>
            <a:pPr marL="171450" indent="-171450" algn="just" eaLnBrk="1" hangingPunct="1">
              <a:buClrTx/>
              <a:buFont typeface="Arial" charset="0"/>
              <a:buChar char="•"/>
            </a:pPr>
            <a:r>
              <a:rPr lang="uk-UA" sz="1100" smtClean="0">
                <a:latin typeface="Arial" charset="0"/>
              </a:rPr>
              <a:t>На ринку допоміжних послуг можуть придбаватися/надаватися допоміжні послуги для забезпечення</a:t>
            </a:r>
            <a:r>
              <a:rPr lang="ru-RU" sz="1100" smtClean="0">
                <a:latin typeface="Arial" charset="0"/>
              </a:rPr>
              <a:t>:</a:t>
            </a:r>
          </a:p>
          <a:p>
            <a:pPr marL="361950" lvl="1" indent="-180975" algn="just" eaLnBrk="1" hangingPunct="1">
              <a:buClrTx/>
              <a:buFont typeface="Arial" charset="0"/>
              <a:buChar char="•"/>
            </a:pPr>
            <a:r>
              <a:rPr lang="uk-UA" sz="1100" smtClean="0">
                <a:solidFill>
                  <a:schemeClr val="tx1"/>
                </a:solidFill>
                <a:latin typeface="Arial" charset="0"/>
              </a:rPr>
              <a:t>регулювання частоти та активної потужності, підтримання балансу потужності та енергії в об’єднаній енергетичній системі України, а саме</a:t>
            </a:r>
            <a:r>
              <a:rPr lang="ru-RU" sz="1100" smtClean="0">
                <a:solidFill>
                  <a:schemeClr val="tx1"/>
                </a:solidFill>
                <a:latin typeface="Arial" charset="0"/>
              </a:rPr>
              <a:t>:</a:t>
            </a:r>
          </a:p>
          <a:p>
            <a:pPr marL="542925" lvl="2" indent="-180975" algn="just" eaLnBrk="1" hangingPunct="1">
              <a:buClrTx/>
              <a:buFont typeface="Arial" charset="0"/>
              <a:buChar char="•"/>
            </a:pPr>
            <a:r>
              <a:rPr lang="uk-UA" sz="1100" smtClean="0">
                <a:solidFill>
                  <a:schemeClr val="tx1"/>
                </a:solidFill>
                <a:latin typeface="Arial" charset="0"/>
              </a:rPr>
              <a:t>послуги первинного, вторинного, третинного регулювання із забезпеченням резерву відповідної регулюючої потужності</a:t>
            </a:r>
            <a:r>
              <a:rPr lang="ru-RU" sz="1100" smtClean="0">
                <a:solidFill>
                  <a:schemeClr val="tx1"/>
                </a:solidFill>
                <a:latin typeface="Arial" charset="0"/>
              </a:rPr>
              <a:t>;</a:t>
            </a:r>
          </a:p>
          <a:p>
            <a:pPr marL="542925" lvl="2" indent="-180975" algn="just" eaLnBrk="1" hangingPunct="1">
              <a:buClrTx/>
              <a:buFont typeface="Arial" charset="0"/>
              <a:buChar char="•"/>
            </a:pPr>
            <a:r>
              <a:rPr lang="uk-UA" sz="1100" smtClean="0">
                <a:solidFill>
                  <a:schemeClr val="tx1"/>
                </a:solidFill>
                <a:latin typeface="Arial" charset="0"/>
              </a:rPr>
              <a:t>послуги із</a:t>
            </a:r>
            <a:r>
              <a:rPr lang="uk-UA" sz="1000" smtClean="0">
                <a:latin typeface="Arial" charset="0"/>
              </a:rPr>
              <a:t> </a:t>
            </a:r>
            <a:r>
              <a:rPr lang="uk-UA" sz="1100" smtClean="0">
                <a:solidFill>
                  <a:schemeClr val="tx1"/>
                </a:solidFill>
                <a:latin typeface="Arial" charset="0"/>
              </a:rPr>
              <a:t>забезпечення резервів нової та/або реконструйованої генеруючої потужност</a:t>
            </a:r>
            <a:r>
              <a:rPr lang="ru-RU" sz="1100" smtClean="0">
                <a:solidFill>
                  <a:schemeClr val="tx1"/>
                </a:solidFill>
                <a:latin typeface="Arial" charset="0"/>
              </a:rPr>
              <a:t>і;</a:t>
            </a:r>
          </a:p>
          <a:p>
            <a:pPr marL="171450" indent="-171450" algn="just" eaLnBrk="1" hangingPunct="1">
              <a:buClrTx/>
            </a:pPr>
            <a:r>
              <a:rPr lang="uk-UA" sz="1100" smtClean="0">
                <a:latin typeface="Arial" charset="0"/>
              </a:rPr>
              <a:t>підтримання параметрів надійності та якості електричної енергії в об’єднаній енергетичній системі України , а саме</a:t>
            </a:r>
            <a:r>
              <a:rPr lang="ru-RU" sz="1100" smtClean="0">
                <a:latin typeface="Arial" charset="0"/>
              </a:rPr>
              <a:t>:</a:t>
            </a:r>
          </a:p>
          <a:p>
            <a:pPr marL="361950" lvl="1" indent="-180975" algn="just" eaLnBrk="1" hangingPunct="1">
              <a:buClrTx/>
              <a:buFont typeface="Arial" charset="0"/>
              <a:buChar char="•"/>
            </a:pPr>
            <a:r>
              <a:rPr lang="uk-UA" sz="1100" smtClean="0">
                <a:solidFill>
                  <a:schemeClr val="tx1"/>
                </a:solidFill>
                <a:latin typeface="Arial" charset="0"/>
              </a:rPr>
              <a:t>послуги регулювання напруги та реактивної потужн</a:t>
            </a:r>
            <a:r>
              <a:rPr lang="ru-RU" sz="1100" smtClean="0">
                <a:solidFill>
                  <a:schemeClr val="tx1"/>
                </a:solidFill>
                <a:latin typeface="Arial" charset="0"/>
              </a:rPr>
              <a:t>ості;</a:t>
            </a:r>
          </a:p>
          <a:p>
            <a:pPr marL="361950" lvl="1" indent="-180975" algn="just" eaLnBrk="1" hangingPunct="1">
              <a:buClrTx/>
              <a:buFont typeface="Arial" charset="0"/>
              <a:buChar char="•"/>
            </a:pPr>
            <a:r>
              <a:rPr lang="uk-UA" sz="1100" smtClean="0">
                <a:solidFill>
                  <a:schemeClr val="tx1"/>
                </a:solidFill>
                <a:latin typeface="Arial" charset="0"/>
              </a:rPr>
              <a:t>послуги із забезпечення відновлення функціонування об’єднаної енергетичної системи України після системних аварій</a:t>
            </a:r>
            <a:r>
              <a:rPr lang="ru-RU" sz="1100" smtClean="0">
                <a:latin typeface="Arial" charset="0"/>
              </a:rPr>
              <a:t>.</a:t>
            </a:r>
            <a:endParaRPr lang="ru-RU" sz="1100" smtClean="0">
              <a:solidFill>
                <a:schemeClr val="tx1"/>
              </a:solidFill>
              <a:latin typeface="Arial" charset="0"/>
            </a:endParaRPr>
          </a:p>
          <a:p>
            <a:pPr marL="171450" indent="-171450" algn="just" eaLnBrk="1" hangingPunct="1">
              <a:buFont typeface="Georgia" pitchFamily="18" charset="0"/>
              <a:buNone/>
            </a:pPr>
            <a:endParaRPr lang="ru-RU" sz="1100" b="1" smtClean="0">
              <a:latin typeface="Arial" charset="0"/>
            </a:endParaRPr>
          </a:p>
        </p:txBody>
      </p:sp>
      <p:sp>
        <p:nvSpPr>
          <p:cNvPr id="106498" name="Номер слайда 3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257346-FB9C-44B1-BCF4-79F7AC77BDAD}" type="slidenum">
              <a:rPr lang="uk-UA">
                <a:solidFill>
                  <a:srgbClr val="3E3E3E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uk-UA">
              <a:solidFill>
                <a:srgbClr val="3E3E3E"/>
              </a:solidFill>
              <a:cs typeface="Arial" charset="0"/>
            </a:endParaRPr>
          </a:p>
        </p:txBody>
      </p:sp>
      <p:sp>
        <p:nvSpPr>
          <p:cNvPr id="6" name="Text Box 4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65100" y="1125538"/>
            <a:ext cx="4384675" cy="342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indent="-85725" algn="ctr">
              <a:defRPr sz="1050" b="1">
                <a:solidFill>
                  <a:srgbClr val="3E3E3E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mtClean="0"/>
              <a:t>Схема функціонування ринку</a:t>
            </a:r>
            <a:endParaRPr lang="uk-UA"/>
          </a:p>
        </p:txBody>
      </p:sp>
      <p:sp>
        <p:nvSpPr>
          <p:cNvPr id="7" name="Text Box 4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684713" y="1125538"/>
            <a:ext cx="4154487" cy="342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indent="-85725" algn="ctr">
              <a:defRPr sz="1050" b="1">
                <a:solidFill>
                  <a:srgbClr val="3E3E3E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 smtClean="0"/>
              <a:t>Особливості</a:t>
            </a:r>
            <a:endParaRPr lang="uk-UA" dirty="0"/>
          </a:p>
        </p:txBody>
      </p:sp>
      <p:sp>
        <p:nvSpPr>
          <p:cNvPr id="106501" name="Объект 2"/>
          <p:cNvSpPr txBox="1">
            <a:spLocks/>
          </p:cNvSpPr>
          <p:nvPr/>
        </p:nvSpPr>
        <p:spPr bwMode="auto">
          <a:xfrm>
            <a:off x="87313" y="654050"/>
            <a:ext cx="8805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ts val="800"/>
              </a:spcBef>
              <a:buFont typeface="Arial" charset="0"/>
              <a:buNone/>
            </a:pPr>
            <a:r>
              <a:rPr lang="uk-UA" sz="1100" b="1">
                <a:solidFill>
                  <a:srgbClr val="3E3E3E"/>
                </a:solidFill>
              </a:rPr>
              <a:t>РИНОК ДОПОМІЖНИХ ПОСЛУГ - система відносин, що виникають у зв'язку із придбанням оператором системи передачі допоміжних послуг у постачальників допоміжних послуг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8275" y="2078038"/>
            <a:ext cx="898525" cy="1652587"/>
          </a:xfrm>
          <a:prstGeom prst="roundRect">
            <a:avLst>
              <a:gd name="adj" fmla="val 5678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00" b="1">
                <a:solidFill>
                  <a:srgbClr val="3E3E3E">
                    <a:lumMod val="75000"/>
                  </a:srgbClr>
                </a:solidFill>
              </a:rPr>
              <a:t>Виробники е/е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55800" y="2087563"/>
            <a:ext cx="866775" cy="1652587"/>
          </a:xfrm>
          <a:prstGeom prst="roundRect">
            <a:avLst>
              <a:gd name="adj" fmla="val 5678"/>
            </a:avLst>
          </a:prstGeom>
          <a:solidFill>
            <a:srgbClr val="FFDD00"/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00" b="1" dirty="0">
                <a:solidFill>
                  <a:srgbClr val="3E3E3E">
                    <a:lumMod val="75000"/>
                  </a:srgbClr>
                </a:solidFill>
              </a:rPr>
              <a:t>Оператор системи передачі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705225" y="2087563"/>
            <a:ext cx="866775" cy="1652587"/>
          </a:xfrm>
          <a:prstGeom prst="roundRect">
            <a:avLst>
              <a:gd name="adj" fmla="val 5678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00" b="1" dirty="0" err="1">
                <a:solidFill>
                  <a:srgbClr val="3E3E3E">
                    <a:lumMod val="75000"/>
                  </a:srgbClr>
                </a:solidFill>
              </a:rPr>
              <a:t>Електропостачальники</a:t>
            </a:r>
            <a:r>
              <a:rPr lang="uk-UA" sz="1100" b="1" dirty="0">
                <a:solidFill>
                  <a:srgbClr val="3E3E3E">
                    <a:lumMod val="75000"/>
                  </a:srgbClr>
                </a:solidFill>
              </a:rPr>
              <a:t>, споживачі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00" b="1" dirty="0">
                <a:solidFill>
                  <a:srgbClr val="3E3E3E">
                    <a:lumMod val="75000"/>
                  </a:srgbClr>
                </a:solidFill>
              </a:rPr>
              <a:t>е/</a:t>
            </a:r>
            <a:r>
              <a:rPr lang="uk-UA" sz="1100" b="1" dirty="0" err="1">
                <a:solidFill>
                  <a:srgbClr val="3E3E3E">
                    <a:lumMod val="75000"/>
                  </a:srgbClr>
                </a:solidFill>
              </a:rPr>
              <a:t>е</a:t>
            </a:r>
            <a:endParaRPr lang="uk-UA" sz="1100" b="1" dirty="0">
              <a:solidFill>
                <a:srgbClr val="3E3E3E">
                  <a:lumMod val="75000"/>
                </a:srgbClr>
              </a:solidFill>
            </a:endParaRPr>
          </a:p>
        </p:txBody>
      </p:sp>
      <p:sp>
        <p:nvSpPr>
          <p:cNvPr id="15" name="Двойная стрелка влево/вправо 14"/>
          <p:cNvSpPr/>
          <p:nvPr/>
        </p:nvSpPr>
        <p:spPr>
          <a:xfrm>
            <a:off x="2879725" y="2811463"/>
            <a:ext cx="768350" cy="441325"/>
          </a:xfrm>
          <a:prstGeom prst="left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>
              <a:solidFill>
                <a:prstClr val="white"/>
              </a:solidFill>
            </a:endParaRPr>
          </a:p>
        </p:txBody>
      </p:sp>
      <p:sp>
        <p:nvSpPr>
          <p:cNvPr id="16" name="Двойная стрелка влево/вправо 15"/>
          <p:cNvSpPr/>
          <p:nvPr/>
        </p:nvSpPr>
        <p:spPr>
          <a:xfrm>
            <a:off x="1117600" y="2811463"/>
            <a:ext cx="769938" cy="441325"/>
          </a:xfrm>
          <a:prstGeom prst="left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66800" y="2219325"/>
            <a:ext cx="889000" cy="576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50">
                <a:solidFill>
                  <a:srgbClr val="3E3E3E"/>
                </a:solidFill>
                <a:latin typeface="+mn-lt"/>
                <a:cs typeface="+mn-cs"/>
              </a:rPr>
              <a:t>Надання та оплата послуг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819400" y="2208213"/>
            <a:ext cx="889000" cy="577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50">
                <a:solidFill>
                  <a:srgbClr val="3E3E3E"/>
                </a:solidFill>
                <a:latin typeface="+mn-lt"/>
                <a:cs typeface="+mn-cs"/>
              </a:rPr>
              <a:t>Надання та оплата послуг</a:t>
            </a:r>
          </a:p>
        </p:txBody>
      </p:sp>
      <p:sp>
        <p:nvSpPr>
          <p:cNvPr id="106509" name="Заголовок 1"/>
          <p:cNvSpPr txBox="1">
            <a:spLocks/>
          </p:cNvSpPr>
          <p:nvPr>
            <p:custDataLst>
              <p:tags r:id="rId3"/>
            </p:custDataLst>
          </p:nvPr>
        </p:nvSpPr>
        <p:spPr bwMode="auto">
          <a:xfrm>
            <a:off x="130175" y="28575"/>
            <a:ext cx="885507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uk-UA" sz="1400" b="1">
                <a:solidFill>
                  <a:schemeClr val="bg1"/>
                </a:solidFill>
                <a:latin typeface="Calibri" pitchFamily="34" charset="0"/>
              </a:rPr>
              <a:t>ФУНКЦІОНАЛЬНА СТРУКТУРА СЕГМЕНТІВ РИНКУ Е/Е: РИНОК ДОПОМІЖНИХ ПОСЛУГ </a:t>
            </a:r>
            <a:endParaRPr lang="uk-UA" sz="1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8438" y="4191000"/>
            <a:ext cx="4373562" cy="769938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00" b="1" dirty="0">
                <a:solidFill>
                  <a:srgbClr val="3E3E3E">
                    <a:lumMod val="75000"/>
                  </a:srgbClr>
                </a:solidFill>
              </a:rPr>
              <a:t>Купівля допоміжних послуг здійснюється на підставі договорів про надання допоміжних послуг, які укладаються на основі типових договорів про надання допоміжних послуг.</a:t>
            </a:r>
            <a:endParaRPr lang="ru-RU" sz="1100" b="1" dirty="0">
              <a:solidFill>
                <a:srgbClr val="3E3E3E">
                  <a:lumMod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885" name="Object 85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87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8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Прямоугольник 43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>
              <a:solidFill>
                <a:prstClr val="white"/>
              </a:solidFill>
              <a:sym typeface="Arial"/>
            </a:endParaRPr>
          </a:p>
        </p:txBody>
      </p:sp>
      <p:sp>
        <p:nvSpPr>
          <p:cNvPr id="76887" name="Заголовок 1"/>
          <p:cNvSpPr>
            <a:spLocks noGrp="1"/>
          </p:cNvSpPr>
          <p:nvPr>
            <p:ph type="title"/>
          </p:nvPr>
        </p:nvSpPr>
        <p:spPr bwMode="auto">
          <a:xfrm>
            <a:off x="34925" y="-100013"/>
            <a:ext cx="8856663" cy="504826"/>
          </a:xfrm>
        </p:spPr>
        <p:txBody>
          <a:bodyPr/>
          <a:lstStyle/>
          <a:p>
            <a:pPr eaLnBrk="1" hangingPunct="1"/>
            <a:r>
              <a:rPr lang="uk-UA" sz="1600" cap="none" smtClean="0"/>
              <a:t>ЗМІНА СТРУКТУРИ РИНКУ ДИСТРИБУЦІЇ</a:t>
            </a:r>
            <a:endParaRPr lang="uk-UA" cap="none" smtClean="0"/>
          </a:p>
        </p:txBody>
      </p:sp>
      <p:sp>
        <p:nvSpPr>
          <p:cNvPr id="76888" name="Номер слайда 81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554021-019B-4A80-8384-9BEF919D367F}" type="slidenum">
              <a:rPr lang="uk-UA">
                <a:solidFill>
                  <a:srgbClr val="3E3E3E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uk-UA">
              <a:solidFill>
                <a:srgbClr val="3E3E3E"/>
              </a:solidFill>
              <a:cs typeface="Arial" charset="0"/>
            </a:endParaRPr>
          </a:p>
        </p:txBody>
      </p:sp>
      <p:sp>
        <p:nvSpPr>
          <p:cNvPr id="6" name="Прямоугольник 19"/>
          <p:cNvSpPr/>
          <p:nvPr/>
        </p:nvSpPr>
        <p:spPr>
          <a:xfrm>
            <a:off x="114300" y="4640263"/>
            <a:ext cx="8689975" cy="1525587"/>
          </a:xfrm>
          <a:prstGeom prst="rect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400"/>
          </a:p>
        </p:txBody>
      </p:sp>
      <p:sp>
        <p:nvSpPr>
          <p:cNvPr id="7" name="Прямоугольник 22"/>
          <p:cNvSpPr/>
          <p:nvPr/>
        </p:nvSpPr>
        <p:spPr>
          <a:xfrm>
            <a:off x="323850" y="4522788"/>
            <a:ext cx="1325563" cy="233362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b="1">
                <a:solidFill>
                  <a:schemeClr val="tx1"/>
                </a:solidFill>
              </a:rPr>
              <a:t>Опис</a:t>
            </a:r>
          </a:p>
        </p:txBody>
      </p:sp>
      <p:sp>
        <p:nvSpPr>
          <p:cNvPr id="10" name="Полилиния 24"/>
          <p:cNvSpPr/>
          <p:nvPr/>
        </p:nvSpPr>
        <p:spPr>
          <a:xfrm>
            <a:off x="400050" y="4724400"/>
            <a:ext cx="8378825" cy="1296988"/>
          </a:xfrm>
          <a:custGeom>
            <a:avLst/>
            <a:gdLst>
              <a:gd name="connsiteX0" fmla="*/ 0 w 3975004"/>
              <a:gd name="connsiteY0" fmla="*/ 130708 h 1307075"/>
              <a:gd name="connsiteX1" fmla="*/ 130708 w 3975004"/>
              <a:gd name="connsiteY1" fmla="*/ 0 h 1307075"/>
              <a:gd name="connsiteX2" fmla="*/ 3844297 w 3975004"/>
              <a:gd name="connsiteY2" fmla="*/ 0 h 1307075"/>
              <a:gd name="connsiteX3" fmla="*/ 3975005 w 3975004"/>
              <a:gd name="connsiteY3" fmla="*/ 130708 h 1307075"/>
              <a:gd name="connsiteX4" fmla="*/ 3975004 w 3975004"/>
              <a:gd name="connsiteY4" fmla="*/ 1176368 h 1307075"/>
              <a:gd name="connsiteX5" fmla="*/ 3844296 w 3975004"/>
              <a:gd name="connsiteY5" fmla="*/ 1307076 h 1307075"/>
              <a:gd name="connsiteX6" fmla="*/ 130708 w 3975004"/>
              <a:gd name="connsiteY6" fmla="*/ 1307075 h 1307075"/>
              <a:gd name="connsiteX7" fmla="*/ 0 w 3975004"/>
              <a:gd name="connsiteY7" fmla="*/ 1176367 h 1307075"/>
              <a:gd name="connsiteX8" fmla="*/ 0 w 3975004"/>
              <a:gd name="connsiteY8" fmla="*/ 130708 h 1307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75004" h="1307075">
                <a:moveTo>
                  <a:pt x="0" y="130708"/>
                </a:moveTo>
                <a:cubicBezTo>
                  <a:pt x="0" y="58520"/>
                  <a:pt x="58520" y="0"/>
                  <a:pt x="130708" y="0"/>
                </a:cubicBezTo>
                <a:lnTo>
                  <a:pt x="3844297" y="0"/>
                </a:lnTo>
                <a:cubicBezTo>
                  <a:pt x="3916485" y="0"/>
                  <a:pt x="3975005" y="58520"/>
                  <a:pt x="3975005" y="130708"/>
                </a:cubicBezTo>
                <a:cubicBezTo>
                  <a:pt x="3975005" y="479261"/>
                  <a:pt x="3975004" y="827815"/>
                  <a:pt x="3975004" y="1176368"/>
                </a:cubicBezTo>
                <a:cubicBezTo>
                  <a:pt x="3975004" y="1248556"/>
                  <a:pt x="3916484" y="1307076"/>
                  <a:pt x="3844296" y="1307076"/>
                </a:cubicBezTo>
                <a:lnTo>
                  <a:pt x="130708" y="1307075"/>
                </a:lnTo>
                <a:cubicBezTo>
                  <a:pt x="58520" y="1307075"/>
                  <a:pt x="0" y="1248555"/>
                  <a:pt x="0" y="1176367"/>
                </a:cubicBezTo>
                <a:lnTo>
                  <a:pt x="0" y="130708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84003" tIns="84003" rIns="84003" bIns="84003"/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uk-UA" sz="1400" dirty="0">
                <a:solidFill>
                  <a:schemeClr val="tx1"/>
                </a:solidFill>
              </a:rPr>
              <a:t>У процесі реформ мережеві компанії розділяються на бізнес поставки та розподілу електроенергії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1400" dirty="0" err="1">
                <a:solidFill>
                  <a:schemeClr val="tx1"/>
                </a:solidFill>
              </a:rPr>
              <a:t>Призначення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uk-UA" sz="1400" dirty="0">
                <a:solidFill>
                  <a:schemeClr val="tx1"/>
                </a:solidFill>
              </a:rPr>
              <a:t>постачальника </a:t>
            </a:r>
            <a:r>
              <a:rPr lang="ru-RU" sz="1400" dirty="0">
                <a:solidFill>
                  <a:schemeClr val="tx1"/>
                </a:solidFill>
              </a:rPr>
              <a:t>"</a:t>
            </a:r>
            <a:r>
              <a:rPr lang="uk-UA" sz="1400" dirty="0">
                <a:solidFill>
                  <a:schemeClr val="tx1"/>
                </a:solidFill>
              </a:rPr>
              <a:t>останньої надії</a:t>
            </a:r>
            <a:r>
              <a:rPr lang="ru-RU" sz="1400" dirty="0">
                <a:solidFill>
                  <a:schemeClr val="tx1"/>
                </a:solidFill>
              </a:rPr>
              <a:t>" </a:t>
            </a:r>
            <a:r>
              <a:rPr lang="ru-RU" sz="1400" dirty="0" err="1">
                <a:solidFill>
                  <a:schemeClr val="tx1"/>
                </a:solidFill>
              </a:rPr>
              <a:t>здійснюється</a:t>
            </a:r>
            <a:r>
              <a:rPr lang="ru-RU" sz="1400" dirty="0">
                <a:solidFill>
                  <a:schemeClr val="tx1"/>
                </a:solidFill>
              </a:rPr>
              <a:t> за </a:t>
            </a:r>
            <a:r>
              <a:rPr lang="ru-RU" sz="1400" dirty="0" err="1">
                <a:solidFill>
                  <a:schemeClr val="tx1"/>
                </a:solidFill>
              </a:rPr>
              <a:t>рішенням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uk-UA" sz="1400" dirty="0">
                <a:solidFill>
                  <a:schemeClr val="tx1"/>
                </a:solidFill>
              </a:rPr>
              <a:t>Регулятора</a:t>
            </a:r>
            <a:r>
              <a:rPr lang="ru-RU" sz="1400" dirty="0">
                <a:solidFill>
                  <a:schemeClr val="tx1"/>
                </a:solidFill>
              </a:rPr>
              <a:t> за результатами конкурсу,</a:t>
            </a:r>
            <a:r>
              <a:rPr lang="uk-UA" sz="1400" dirty="0">
                <a:solidFill>
                  <a:schemeClr val="tx1"/>
                </a:solidFill>
              </a:rPr>
              <a:t> проведеного у порядку, затвердженому Кабінетом Міністрів України.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uk-UA" sz="1400" dirty="0">
                <a:solidFill>
                  <a:schemeClr val="tx1"/>
                </a:solidFill>
              </a:rPr>
              <a:t>На ринку активно розвиваються вільні постачальники та стимулюють конкуренцію в даному сегменті</a:t>
            </a:r>
          </a:p>
        </p:txBody>
      </p:sp>
      <p:sp>
        <p:nvSpPr>
          <p:cNvPr id="38" name="Полилиния 37"/>
          <p:cNvSpPr/>
          <p:nvPr/>
        </p:nvSpPr>
        <p:spPr>
          <a:xfrm>
            <a:off x="98425" y="3454400"/>
            <a:ext cx="1706563" cy="785813"/>
          </a:xfrm>
          <a:custGeom>
            <a:avLst/>
            <a:gdLst>
              <a:gd name="connsiteX0" fmla="*/ 0 w 6096000"/>
              <a:gd name="connsiteY0" fmla="*/ 0 h 1004093"/>
              <a:gd name="connsiteX1" fmla="*/ 6096000 w 6096000"/>
              <a:gd name="connsiteY1" fmla="*/ 0 h 1004093"/>
              <a:gd name="connsiteX2" fmla="*/ 6096000 w 6096000"/>
              <a:gd name="connsiteY2" fmla="*/ 1004093 h 1004093"/>
              <a:gd name="connsiteX3" fmla="*/ 0 w 6096000"/>
              <a:gd name="connsiteY3" fmla="*/ 1004093 h 1004093"/>
              <a:gd name="connsiteX4" fmla="*/ 0 w 6096000"/>
              <a:gd name="connsiteY4" fmla="*/ 0 h 1004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1004093">
                <a:moveTo>
                  <a:pt x="0" y="0"/>
                </a:moveTo>
                <a:lnTo>
                  <a:pt x="6096000" y="0"/>
                </a:lnTo>
                <a:lnTo>
                  <a:pt x="6096000" y="1004093"/>
                </a:lnTo>
                <a:lnTo>
                  <a:pt x="0" y="1004093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32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1"/>
            <a:tileRect/>
          </a:gra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900">
              <a:solidFill>
                <a:schemeClr val="tx1"/>
              </a:solidFill>
            </a:endParaRPr>
          </a:p>
        </p:txBody>
      </p:sp>
      <p:sp>
        <p:nvSpPr>
          <p:cNvPr id="39" name="Полилиния 38"/>
          <p:cNvSpPr/>
          <p:nvPr/>
        </p:nvSpPr>
        <p:spPr>
          <a:xfrm>
            <a:off x="74613" y="2754313"/>
            <a:ext cx="3848100" cy="650875"/>
          </a:xfrm>
          <a:custGeom>
            <a:avLst/>
            <a:gdLst>
              <a:gd name="connsiteX0" fmla="*/ 0 w 6096000"/>
              <a:gd name="connsiteY0" fmla="*/ 540859 h 1544296"/>
              <a:gd name="connsiteX1" fmla="*/ 2854963 w 6096000"/>
              <a:gd name="connsiteY1" fmla="*/ 540859 h 1544296"/>
              <a:gd name="connsiteX2" fmla="*/ 2854963 w 6096000"/>
              <a:gd name="connsiteY2" fmla="*/ 386074 h 1544296"/>
              <a:gd name="connsiteX3" fmla="*/ 2661926 w 6096000"/>
              <a:gd name="connsiteY3" fmla="*/ 386074 h 1544296"/>
              <a:gd name="connsiteX4" fmla="*/ 3048000 w 6096000"/>
              <a:gd name="connsiteY4" fmla="*/ 0 h 1544296"/>
              <a:gd name="connsiteX5" fmla="*/ 3434074 w 6096000"/>
              <a:gd name="connsiteY5" fmla="*/ 386074 h 1544296"/>
              <a:gd name="connsiteX6" fmla="*/ 3241037 w 6096000"/>
              <a:gd name="connsiteY6" fmla="*/ 386074 h 1544296"/>
              <a:gd name="connsiteX7" fmla="*/ 3241037 w 6096000"/>
              <a:gd name="connsiteY7" fmla="*/ 540859 h 1544296"/>
              <a:gd name="connsiteX8" fmla="*/ 6096000 w 6096000"/>
              <a:gd name="connsiteY8" fmla="*/ 540859 h 1544296"/>
              <a:gd name="connsiteX9" fmla="*/ 6096000 w 6096000"/>
              <a:gd name="connsiteY9" fmla="*/ 1544296 h 1544296"/>
              <a:gd name="connsiteX10" fmla="*/ 0 w 6096000"/>
              <a:gd name="connsiteY10" fmla="*/ 1544296 h 1544296"/>
              <a:gd name="connsiteX11" fmla="*/ 0 w 6096000"/>
              <a:gd name="connsiteY11" fmla="*/ 540859 h 1544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096000" h="1544296">
                <a:moveTo>
                  <a:pt x="6096000" y="1003437"/>
                </a:moveTo>
                <a:lnTo>
                  <a:pt x="3241037" y="1003437"/>
                </a:lnTo>
                <a:lnTo>
                  <a:pt x="3241037" y="1158222"/>
                </a:lnTo>
                <a:lnTo>
                  <a:pt x="3434074" y="1158222"/>
                </a:lnTo>
                <a:lnTo>
                  <a:pt x="3048000" y="1544295"/>
                </a:lnTo>
                <a:lnTo>
                  <a:pt x="2661926" y="1158222"/>
                </a:lnTo>
                <a:lnTo>
                  <a:pt x="2854963" y="1158222"/>
                </a:lnTo>
                <a:lnTo>
                  <a:pt x="2854963" y="1003437"/>
                </a:lnTo>
                <a:lnTo>
                  <a:pt x="0" y="1003437"/>
                </a:lnTo>
                <a:lnTo>
                  <a:pt x="0" y="1"/>
                </a:lnTo>
                <a:lnTo>
                  <a:pt x="6096000" y="1"/>
                </a:lnTo>
                <a:lnTo>
                  <a:pt x="6096000" y="1003437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35127" tIns="135128" rIns="135128" bIns="675987"/>
          <a:lstStyle/>
          <a:p>
            <a:pPr algn="ctr" defTabSz="84455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uk-UA" sz="900" b="1">
                <a:solidFill>
                  <a:schemeClr val="tx1"/>
                </a:solidFill>
              </a:rPr>
              <a:t>Трансформація</a:t>
            </a:r>
          </a:p>
          <a:p>
            <a:pPr algn="ctr" defTabSz="84455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uk-UA" sz="900" b="1">
                <a:solidFill>
                  <a:schemeClr val="tx1"/>
                </a:solidFill>
              </a:rPr>
              <a:t>(Unbundling)</a:t>
            </a:r>
          </a:p>
        </p:txBody>
      </p:sp>
      <p:sp>
        <p:nvSpPr>
          <p:cNvPr id="40" name="Полилиния 39"/>
          <p:cNvSpPr/>
          <p:nvPr/>
        </p:nvSpPr>
        <p:spPr>
          <a:xfrm>
            <a:off x="73025" y="1219200"/>
            <a:ext cx="3849688" cy="1517650"/>
          </a:xfrm>
          <a:custGeom>
            <a:avLst/>
            <a:gdLst>
              <a:gd name="connsiteX0" fmla="*/ 0 w 6096000"/>
              <a:gd name="connsiteY0" fmla="*/ 540859 h 1544296"/>
              <a:gd name="connsiteX1" fmla="*/ 2854963 w 6096000"/>
              <a:gd name="connsiteY1" fmla="*/ 540859 h 1544296"/>
              <a:gd name="connsiteX2" fmla="*/ 2854963 w 6096000"/>
              <a:gd name="connsiteY2" fmla="*/ 386074 h 1544296"/>
              <a:gd name="connsiteX3" fmla="*/ 2661926 w 6096000"/>
              <a:gd name="connsiteY3" fmla="*/ 386074 h 1544296"/>
              <a:gd name="connsiteX4" fmla="*/ 3048000 w 6096000"/>
              <a:gd name="connsiteY4" fmla="*/ 0 h 1544296"/>
              <a:gd name="connsiteX5" fmla="*/ 3434074 w 6096000"/>
              <a:gd name="connsiteY5" fmla="*/ 386074 h 1544296"/>
              <a:gd name="connsiteX6" fmla="*/ 3241037 w 6096000"/>
              <a:gd name="connsiteY6" fmla="*/ 386074 h 1544296"/>
              <a:gd name="connsiteX7" fmla="*/ 3241037 w 6096000"/>
              <a:gd name="connsiteY7" fmla="*/ 540859 h 1544296"/>
              <a:gd name="connsiteX8" fmla="*/ 6096000 w 6096000"/>
              <a:gd name="connsiteY8" fmla="*/ 540859 h 1544296"/>
              <a:gd name="connsiteX9" fmla="*/ 6096000 w 6096000"/>
              <a:gd name="connsiteY9" fmla="*/ 1544296 h 1544296"/>
              <a:gd name="connsiteX10" fmla="*/ 0 w 6096000"/>
              <a:gd name="connsiteY10" fmla="*/ 1544296 h 1544296"/>
              <a:gd name="connsiteX11" fmla="*/ 0 w 6096000"/>
              <a:gd name="connsiteY11" fmla="*/ 540859 h 1544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096000" h="1544296">
                <a:moveTo>
                  <a:pt x="6096000" y="1003437"/>
                </a:moveTo>
                <a:lnTo>
                  <a:pt x="3241037" y="1003437"/>
                </a:lnTo>
                <a:lnTo>
                  <a:pt x="3241037" y="1158222"/>
                </a:lnTo>
                <a:lnTo>
                  <a:pt x="3434074" y="1158222"/>
                </a:lnTo>
                <a:lnTo>
                  <a:pt x="3048000" y="1544295"/>
                </a:lnTo>
                <a:lnTo>
                  <a:pt x="2661926" y="1158222"/>
                </a:lnTo>
                <a:lnTo>
                  <a:pt x="2854963" y="1158222"/>
                </a:lnTo>
                <a:lnTo>
                  <a:pt x="2854963" y="1003437"/>
                </a:lnTo>
                <a:lnTo>
                  <a:pt x="0" y="1003437"/>
                </a:lnTo>
                <a:lnTo>
                  <a:pt x="0" y="1"/>
                </a:lnTo>
                <a:lnTo>
                  <a:pt x="6096000" y="1"/>
                </a:lnTo>
                <a:lnTo>
                  <a:pt x="6096000" y="1003437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32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1"/>
            <a:tileRect/>
          </a:gra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900" b="1">
                <a:solidFill>
                  <a:schemeClr val="tx1"/>
                </a:solidFill>
              </a:rPr>
              <a:t>ОБЛЕНЕРГО</a:t>
            </a:r>
          </a:p>
        </p:txBody>
      </p:sp>
      <p:sp>
        <p:nvSpPr>
          <p:cNvPr id="42" name="Полилиния 41"/>
          <p:cNvSpPr/>
          <p:nvPr/>
        </p:nvSpPr>
        <p:spPr>
          <a:xfrm>
            <a:off x="125413" y="1565275"/>
            <a:ext cx="1651000" cy="585788"/>
          </a:xfrm>
          <a:custGeom>
            <a:avLst/>
            <a:gdLst>
              <a:gd name="connsiteX0" fmla="*/ 0 w 3047999"/>
              <a:gd name="connsiteY0" fmla="*/ 0 h 461744"/>
              <a:gd name="connsiteX1" fmla="*/ 3047999 w 3047999"/>
              <a:gd name="connsiteY1" fmla="*/ 0 h 461744"/>
              <a:gd name="connsiteX2" fmla="*/ 3047999 w 3047999"/>
              <a:gd name="connsiteY2" fmla="*/ 461744 h 461744"/>
              <a:gd name="connsiteX3" fmla="*/ 0 w 3047999"/>
              <a:gd name="connsiteY3" fmla="*/ 461744 h 461744"/>
              <a:gd name="connsiteX4" fmla="*/ 0 w 3047999"/>
              <a:gd name="connsiteY4" fmla="*/ 0 h 461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7999" h="461744">
                <a:moveTo>
                  <a:pt x="0" y="0"/>
                </a:moveTo>
                <a:lnTo>
                  <a:pt x="3047999" y="0"/>
                </a:lnTo>
                <a:lnTo>
                  <a:pt x="3047999" y="461744"/>
                </a:lnTo>
                <a:lnTo>
                  <a:pt x="0" y="461744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accent1">
                <a:alpha val="90000"/>
              </a:schemeClr>
            </a:solidFill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13792" tIns="20320" rIns="113792" bIns="20320" anchor="ctr"/>
          <a:lstStyle/>
          <a:p>
            <a:pPr algn="ctr" defTabSz="71120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uk-UA" sz="900" b="1" dirty="0">
                <a:solidFill>
                  <a:srgbClr val="000000"/>
                </a:solidFill>
              </a:rPr>
              <a:t>Мережева компанія</a:t>
            </a:r>
          </a:p>
        </p:txBody>
      </p:sp>
      <p:sp>
        <p:nvSpPr>
          <p:cNvPr id="43" name="Полилиния 42"/>
          <p:cNvSpPr/>
          <p:nvPr/>
        </p:nvSpPr>
        <p:spPr>
          <a:xfrm>
            <a:off x="2308225" y="1549400"/>
            <a:ext cx="1517650" cy="585788"/>
          </a:xfrm>
          <a:custGeom>
            <a:avLst/>
            <a:gdLst>
              <a:gd name="connsiteX0" fmla="*/ 0 w 3047999"/>
              <a:gd name="connsiteY0" fmla="*/ 0 h 461744"/>
              <a:gd name="connsiteX1" fmla="*/ 3047999 w 3047999"/>
              <a:gd name="connsiteY1" fmla="*/ 0 h 461744"/>
              <a:gd name="connsiteX2" fmla="*/ 3047999 w 3047999"/>
              <a:gd name="connsiteY2" fmla="*/ 461744 h 461744"/>
              <a:gd name="connsiteX3" fmla="*/ 0 w 3047999"/>
              <a:gd name="connsiteY3" fmla="*/ 461744 h 461744"/>
              <a:gd name="connsiteX4" fmla="*/ 0 w 3047999"/>
              <a:gd name="connsiteY4" fmla="*/ 0 h 461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7999" h="461744">
                <a:moveTo>
                  <a:pt x="0" y="0"/>
                </a:moveTo>
                <a:lnTo>
                  <a:pt x="3047999" y="0"/>
                </a:lnTo>
                <a:lnTo>
                  <a:pt x="3047999" y="461744"/>
                </a:lnTo>
                <a:lnTo>
                  <a:pt x="0" y="461744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accent1">
                <a:alpha val="90000"/>
              </a:schemeClr>
            </a:solidFill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13792" tIns="20320" rIns="113792" bIns="20320" anchor="ctr"/>
          <a:lstStyle/>
          <a:p>
            <a:pPr algn="ctr" defTabSz="71120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uk-UA" sz="900" b="1">
                <a:solidFill>
                  <a:srgbClr val="000000"/>
                </a:solidFill>
              </a:rPr>
              <a:t>Постачальник за регульованим тарифом (ПРТ)</a:t>
            </a:r>
          </a:p>
        </p:txBody>
      </p:sp>
      <p:sp>
        <p:nvSpPr>
          <p:cNvPr id="45" name="Полилиния 44"/>
          <p:cNvSpPr/>
          <p:nvPr/>
        </p:nvSpPr>
        <p:spPr>
          <a:xfrm>
            <a:off x="188913" y="3611563"/>
            <a:ext cx="1525587" cy="461962"/>
          </a:xfrm>
          <a:custGeom>
            <a:avLst/>
            <a:gdLst>
              <a:gd name="connsiteX0" fmla="*/ 0 w 3047999"/>
              <a:gd name="connsiteY0" fmla="*/ 0 h 461744"/>
              <a:gd name="connsiteX1" fmla="*/ 3047999 w 3047999"/>
              <a:gd name="connsiteY1" fmla="*/ 0 h 461744"/>
              <a:gd name="connsiteX2" fmla="*/ 3047999 w 3047999"/>
              <a:gd name="connsiteY2" fmla="*/ 461744 h 461744"/>
              <a:gd name="connsiteX3" fmla="*/ 0 w 3047999"/>
              <a:gd name="connsiteY3" fmla="*/ 461744 h 461744"/>
              <a:gd name="connsiteX4" fmla="*/ 0 w 3047999"/>
              <a:gd name="connsiteY4" fmla="*/ 0 h 461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7999" h="461744">
                <a:moveTo>
                  <a:pt x="0" y="0"/>
                </a:moveTo>
                <a:lnTo>
                  <a:pt x="3047999" y="0"/>
                </a:lnTo>
                <a:lnTo>
                  <a:pt x="3047999" y="461744"/>
                </a:lnTo>
                <a:lnTo>
                  <a:pt x="0" y="461744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accent1">
                <a:alpha val="90000"/>
              </a:schemeClr>
            </a:solidFill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13792" tIns="20320" rIns="113792" bIns="20320" anchor="ctr"/>
          <a:lstStyle/>
          <a:p>
            <a:pPr algn="ctr" defTabSz="71120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uk-UA" sz="900" b="1" dirty="0">
                <a:solidFill>
                  <a:srgbClr val="000000"/>
                </a:solidFill>
              </a:rPr>
              <a:t>Електророзподільне підприємство</a:t>
            </a:r>
          </a:p>
        </p:txBody>
      </p:sp>
      <p:sp>
        <p:nvSpPr>
          <p:cNvPr id="46" name="Полилиния 45"/>
          <p:cNvSpPr/>
          <p:nvPr/>
        </p:nvSpPr>
        <p:spPr>
          <a:xfrm>
            <a:off x="2201863" y="3454400"/>
            <a:ext cx="1720850" cy="785813"/>
          </a:xfrm>
          <a:custGeom>
            <a:avLst/>
            <a:gdLst>
              <a:gd name="connsiteX0" fmla="*/ 0 w 6096000"/>
              <a:gd name="connsiteY0" fmla="*/ 0 h 1004093"/>
              <a:gd name="connsiteX1" fmla="*/ 6096000 w 6096000"/>
              <a:gd name="connsiteY1" fmla="*/ 0 h 1004093"/>
              <a:gd name="connsiteX2" fmla="*/ 6096000 w 6096000"/>
              <a:gd name="connsiteY2" fmla="*/ 1004093 h 1004093"/>
              <a:gd name="connsiteX3" fmla="*/ 0 w 6096000"/>
              <a:gd name="connsiteY3" fmla="*/ 1004093 h 1004093"/>
              <a:gd name="connsiteX4" fmla="*/ 0 w 6096000"/>
              <a:gd name="connsiteY4" fmla="*/ 0 h 1004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1004093">
                <a:moveTo>
                  <a:pt x="0" y="0"/>
                </a:moveTo>
                <a:lnTo>
                  <a:pt x="6096000" y="0"/>
                </a:lnTo>
                <a:lnTo>
                  <a:pt x="6096000" y="1004093"/>
                </a:lnTo>
                <a:lnTo>
                  <a:pt x="0" y="1004093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75000"/>
                </a:schemeClr>
              </a:gs>
              <a:gs pos="32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1"/>
            <a:tileRect/>
          </a:gra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900">
              <a:solidFill>
                <a:schemeClr val="tx1"/>
              </a:solidFill>
            </a:endParaRPr>
          </a:p>
        </p:txBody>
      </p:sp>
      <p:sp>
        <p:nvSpPr>
          <p:cNvPr id="47" name="Полилиния 46"/>
          <p:cNvSpPr/>
          <p:nvPr/>
        </p:nvSpPr>
        <p:spPr>
          <a:xfrm>
            <a:off x="2308225" y="3616325"/>
            <a:ext cx="1517650" cy="460375"/>
          </a:xfrm>
          <a:custGeom>
            <a:avLst/>
            <a:gdLst>
              <a:gd name="connsiteX0" fmla="*/ 0 w 3047999"/>
              <a:gd name="connsiteY0" fmla="*/ 0 h 461744"/>
              <a:gd name="connsiteX1" fmla="*/ 3047999 w 3047999"/>
              <a:gd name="connsiteY1" fmla="*/ 0 h 461744"/>
              <a:gd name="connsiteX2" fmla="*/ 3047999 w 3047999"/>
              <a:gd name="connsiteY2" fmla="*/ 461744 h 461744"/>
              <a:gd name="connsiteX3" fmla="*/ 0 w 3047999"/>
              <a:gd name="connsiteY3" fmla="*/ 461744 h 461744"/>
              <a:gd name="connsiteX4" fmla="*/ 0 w 3047999"/>
              <a:gd name="connsiteY4" fmla="*/ 0 h 461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7999" h="461744">
                <a:moveTo>
                  <a:pt x="0" y="0"/>
                </a:moveTo>
                <a:lnTo>
                  <a:pt x="3047999" y="0"/>
                </a:lnTo>
                <a:lnTo>
                  <a:pt x="3047999" y="461744"/>
                </a:lnTo>
                <a:lnTo>
                  <a:pt x="0" y="461744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accent1">
                <a:alpha val="90000"/>
              </a:schemeClr>
            </a:solidFill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13792" tIns="20320" rIns="113792" bIns="20320" anchor="ctr"/>
          <a:lstStyle/>
          <a:p>
            <a:pPr algn="ctr" defTabSz="71120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uk-UA" sz="900" b="1" dirty="0" err="1">
                <a:solidFill>
                  <a:srgbClr val="000000"/>
                </a:solidFill>
              </a:rPr>
              <a:t>Електропостачальник</a:t>
            </a:r>
            <a:endParaRPr lang="uk-UA" sz="900" b="1" dirty="0">
              <a:solidFill>
                <a:srgbClr val="000000"/>
              </a:solidFill>
            </a:endParaRPr>
          </a:p>
        </p:txBody>
      </p:sp>
      <p:sp>
        <p:nvSpPr>
          <p:cNvPr id="48" name="Двойная стрелка вверх/вниз 47"/>
          <p:cNvSpPr/>
          <p:nvPr/>
        </p:nvSpPr>
        <p:spPr>
          <a:xfrm>
            <a:off x="4838700" y="2033588"/>
            <a:ext cx="360363" cy="1211262"/>
          </a:xfrm>
          <a:prstGeom prst="upDownArrow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600"/>
          </a:p>
        </p:txBody>
      </p:sp>
      <p:sp>
        <p:nvSpPr>
          <p:cNvPr id="49" name="Стрелка вправо 48"/>
          <p:cNvSpPr/>
          <p:nvPr/>
        </p:nvSpPr>
        <p:spPr>
          <a:xfrm>
            <a:off x="4632325" y="2212975"/>
            <a:ext cx="673100" cy="301625"/>
          </a:xfrm>
          <a:prstGeom prst="rightArrow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600"/>
          </a:p>
        </p:txBody>
      </p:sp>
      <p:sp>
        <p:nvSpPr>
          <p:cNvPr id="50" name="Прямоугольник 49"/>
          <p:cNvSpPr/>
          <p:nvPr/>
        </p:nvSpPr>
        <p:spPr>
          <a:xfrm>
            <a:off x="5305425" y="2117725"/>
            <a:ext cx="1341438" cy="468313"/>
          </a:xfrm>
          <a:prstGeom prst="rect">
            <a:avLst/>
          </a:prstGeom>
          <a:solidFill>
            <a:srgbClr val="FFC000"/>
          </a:solidFill>
          <a:ln w="9525">
            <a:solidFill>
              <a:schemeClr val="bg1">
                <a:lumMod val="75000"/>
                <a:alpha val="90000"/>
              </a:schemeClr>
            </a:solidFill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13792" tIns="20320" rIns="113792" bIns="20320" anchor="ctr"/>
          <a:lstStyle/>
          <a:p>
            <a:pPr algn="ctr" defTabSz="71120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uk-UA" sz="900" dirty="0">
                <a:solidFill>
                  <a:srgbClr val="000000"/>
                </a:solidFill>
              </a:rPr>
              <a:t>Постачальники останньої надії/універсальних послуг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4583113" y="3255963"/>
            <a:ext cx="1871662" cy="423862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900" b="1" dirty="0">
                <a:solidFill>
                  <a:schemeClr val="tx1"/>
                </a:solidFill>
              </a:rPr>
              <a:t>Електророзподільне підприємство</a:t>
            </a:r>
          </a:p>
        </p:txBody>
      </p:sp>
      <p:sp>
        <p:nvSpPr>
          <p:cNvPr id="52" name="Двойная стрелка вверх/вниз 51"/>
          <p:cNvSpPr/>
          <p:nvPr/>
        </p:nvSpPr>
        <p:spPr>
          <a:xfrm>
            <a:off x="5638800" y="2632075"/>
            <a:ext cx="358775" cy="623888"/>
          </a:xfrm>
          <a:prstGeom prst="upDownArrow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600"/>
          </a:p>
        </p:txBody>
      </p:sp>
      <p:sp>
        <p:nvSpPr>
          <p:cNvPr id="53" name="Прямоугольник 52"/>
          <p:cNvSpPr/>
          <p:nvPr/>
        </p:nvSpPr>
        <p:spPr>
          <a:xfrm>
            <a:off x="7254875" y="2286000"/>
            <a:ext cx="1501775" cy="574675"/>
          </a:xfrm>
          <a:prstGeom prst="rect">
            <a:avLst/>
          </a:prstGeom>
          <a:noFill/>
          <a:ln w="19050"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800" b="1">
                <a:solidFill>
                  <a:schemeClr val="tx1"/>
                </a:solidFill>
              </a:rPr>
              <a:t>Споживачі за вільними цінами на закріпленій території</a:t>
            </a:r>
          </a:p>
        </p:txBody>
      </p:sp>
      <p:sp>
        <p:nvSpPr>
          <p:cNvPr id="54" name="Стрелка вправо 53"/>
          <p:cNvSpPr/>
          <p:nvPr/>
        </p:nvSpPr>
        <p:spPr>
          <a:xfrm>
            <a:off x="6030913" y="1638300"/>
            <a:ext cx="1230312" cy="312738"/>
          </a:xfrm>
          <a:prstGeom prst="rightArrow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600"/>
          </a:p>
        </p:txBody>
      </p:sp>
      <p:sp>
        <p:nvSpPr>
          <p:cNvPr id="55" name="Прямоугольник 54"/>
          <p:cNvSpPr/>
          <p:nvPr/>
        </p:nvSpPr>
        <p:spPr>
          <a:xfrm>
            <a:off x="7259638" y="3097213"/>
            <a:ext cx="1501775" cy="576262"/>
          </a:xfrm>
          <a:prstGeom prst="rect">
            <a:avLst/>
          </a:prstGeom>
          <a:noFill/>
          <a:ln w="19050"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800" b="1">
                <a:solidFill>
                  <a:schemeClr val="tx1"/>
                </a:solidFill>
              </a:rPr>
              <a:t>Споживачі за встановленими цінами (населення)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4941888" y="1501775"/>
            <a:ext cx="1260475" cy="468313"/>
          </a:xfrm>
          <a:prstGeom prst="rect">
            <a:avLst/>
          </a:prstGeom>
          <a:solidFill>
            <a:srgbClr val="FFC000"/>
          </a:solidFill>
          <a:ln w="9525">
            <a:solidFill>
              <a:schemeClr val="bg1">
                <a:lumMod val="75000"/>
                <a:alpha val="90000"/>
              </a:schemeClr>
            </a:solidFill>
          </a:ln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13792" tIns="20320" rIns="113792" bIns="20320" anchor="ctr"/>
          <a:lstStyle/>
          <a:p>
            <a:pPr algn="ctr" defTabSz="71120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uk-UA" sz="900">
                <a:solidFill>
                  <a:srgbClr val="000000"/>
                </a:solidFill>
              </a:rPr>
              <a:t>Постачальники</a:t>
            </a:r>
          </a:p>
        </p:txBody>
      </p:sp>
      <p:sp>
        <p:nvSpPr>
          <p:cNvPr id="57" name="Стрелка вправо 56"/>
          <p:cNvSpPr/>
          <p:nvPr/>
        </p:nvSpPr>
        <p:spPr>
          <a:xfrm>
            <a:off x="4632325" y="1633538"/>
            <a:ext cx="309563" cy="301625"/>
          </a:xfrm>
          <a:prstGeom prst="rightArrow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600"/>
          </a:p>
        </p:txBody>
      </p:sp>
      <p:sp>
        <p:nvSpPr>
          <p:cNvPr id="58" name="Стрелка вправо 57"/>
          <p:cNvSpPr/>
          <p:nvPr/>
        </p:nvSpPr>
        <p:spPr>
          <a:xfrm>
            <a:off x="6565900" y="2311400"/>
            <a:ext cx="695325" cy="312738"/>
          </a:xfrm>
          <a:prstGeom prst="rightArrow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600"/>
          </a:p>
        </p:txBody>
      </p:sp>
      <p:sp>
        <p:nvSpPr>
          <p:cNvPr id="59" name="Стрелка вправо 58"/>
          <p:cNvSpPr/>
          <p:nvPr/>
        </p:nvSpPr>
        <p:spPr>
          <a:xfrm>
            <a:off x="6678613" y="3311525"/>
            <a:ext cx="581025" cy="312738"/>
          </a:xfrm>
          <a:prstGeom prst="rightArrow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600"/>
          </a:p>
        </p:txBody>
      </p:sp>
      <p:sp>
        <p:nvSpPr>
          <p:cNvPr id="60" name="Прямоугольник 59"/>
          <p:cNvSpPr/>
          <p:nvPr/>
        </p:nvSpPr>
        <p:spPr>
          <a:xfrm>
            <a:off x="7259638" y="1427163"/>
            <a:ext cx="1501775" cy="576262"/>
          </a:xfrm>
          <a:prstGeom prst="rect">
            <a:avLst/>
          </a:prstGeom>
          <a:noFill/>
          <a:ln w="19050"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800" b="1">
                <a:solidFill>
                  <a:schemeClr val="tx1"/>
                </a:solidFill>
              </a:rPr>
              <a:t>Споживачі на вільному ринку 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6677025" y="2470150"/>
            <a:ext cx="179388" cy="998538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600"/>
          </a:p>
        </p:txBody>
      </p:sp>
      <p:sp>
        <p:nvSpPr>
          <p:cNvPr id="62" name="Прямоугольник 48"/>
          <p:cNvSpPr/>
          <p:nvPr/>
        </p:nvSpPr>
        <p:spPr>
          <a:xfrm rot="16200000">
            <a:off x="3588544" y="2255044"/>
            <a:ext cx="1606550" cy="395288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b="1" dirty="0">
                <a:solidFill>
                  <a:schemeClr val="tx1"/>
                </a:solidFill>
              </a:rPr>
              <a:t>Оптовий ринок</a:t>
            </a:r>
            <a:endParaRPr lang="uk-UA" sz="1600" dirty="0">
              <a:solidFill>
                <a:schemeClr val="tx1"/>
              </a:solidFill>
            </a:endParaRPr>
          </a:p>
        </p:txBody>
      </p:sp>
      <p:sp>
        <p:nvSpPr>
          <p:cNvPr id="76915" name="TextBox 15"/>
          <p:cNvSpPr txBox="1">
            <a:spLocks noChangeArrowheads="1"/>
          </p:cNvSpPr>
          <p:nvPr/>
        </p:nvSpPr>
        <p:spPr bwMode="auto">
          <a:xfrm>
            <a:off x="584200" y="908050"/>
            <a:ext cx="261937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uk-UA" sz="1100" b="1"/>
          </a:p>
        </p:txBody>
      </p:sp>
      <p:sp>
        <p:nvSpPr>
          <p:cNvPr id="76916" name="TextBox 62"/>
          <p:cNvSpPr txBox="1">
            <a:spLocks noChangeArrowheads="1"/>
          </p:cNvSpPr>
          <p:nvPr/>
        </p:nvSpPr>
        <p:spPr bwMode="auto">
          <a:xfrm>
            <a:off x="5368925" y="836613"/>
            <a:ext cx="26193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100" b="1"/>
              <a:t>Модель закупівлі на ОРЕ</a:t>
            </a:r>
          </a:p>
        </p:txBody>
      </p:sp>
      <p:sp>
        <p:nvSpPr>
          <p:cNvPr id="76917" name="TextBox 63"/>
          <p:cNvSpPr txBox="1">
            <a:spLocks noChangeArrowheads="1"/>
          </p:cNvSpPr>
          <p:nvPr/>
        </p:nvSpPr>
        <p:spPr bwMode="auto">
          <a:xfrm>
            <a:off x="755650" y="858838"/>
            <a:ext cx="26193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100" b="1"/>
              <a:t>Трансформація існуючої моделі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2223&quot;/&gt;&lt;CPresentation id=&quot;1&quot;&gt;&lt;m_precDefaultNumber/&gt;&lt;m_precDefaultPercent/&gt;&lt;m_precDefaultDate/&gt;&lt;m_precDefaultYear&gt;&lt;m_strFormatTime&gt;%Y&lt;/m_strFormatTime&gt;&lt;/m_precDefaultYear&gt;&lt;m_precDefaultQuarter&gt;&lt;m_strFormatTime&gt;Q%5&lt;/m_strFormatTime&gt;&lt;/m_precDefaultQuarter&gt;&lt;m_precDefaultMonth/&gt;&lt;m_precDefaultWeek&gt;&lt;m_strFormatTime&gt;%4&lt;/m_strFormatTime&gt;&lt;/m_precDefaultWeek&gt;&lt;m_precDefaultDay&gt;&lt;m_strFormatTime&gt;%#d&lt;/m_strFormatTime&gt;&lt;/m_precDefaultDay&gt;&lt;m_mruColor&gt;&lt;m_vecMRU length=&quot;0&quot;/&gt;&lt;/m_mruColor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WYJRpZK7ECS7gb2xEBGk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Qt53mDToE6SRP0mxM1.x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vD7gYhhnkme3C9PHzqpX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vD7gYhhnkme3C9PHzqpX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_XhSrR35k.jQsj0D1R0R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17PyYcs_0u0kMGcy9oOK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_XhSrR35k.jQsj0D1R0R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17PyYcs_0u0kMGcy9oOK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_XhSrR35k.jQsj0D1R0R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17PyYcs_0u0kMGcy9oOKw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Городская">
  <a:themeElements>
    <a:clrScheme name="Другая 5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0070C0"/>
      </a:accent1>
      <a:accent2>
        <a:srgbClr val="FFC000"/>
      </a:accent2>
      <a:accent3>
        <a:srgbClr val="C32D2E"/>
      </a:accent3>
      <a:accent4>
        <a:srgbClr val="84AA33"/>
      </a:accent4>
      <a:accent5>
        <a:srgbClr val="964305"/>
      </a:accent5>
      <a:accent6>
        <a:srgbClr val="0070C0"/>
      </a:accent6>
      <a:hlink>
        <a:srgbClr val="8DC765"/>
      </a:hlink>
      <a:folHlink>
        <a:srgbClr val="AA8A14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12899</TotalTime>
  <Words>2932</Words>
  <Application>Microsoft Office PowerPoint</Application>
  <PresentationFormat>Екран (4:3)</PresentationFormat>
  <Paragraphs>578</Paragraphs>
  <Slides>14</Slides>
  <Notes>1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24" baseType="lpstr">
      <vt:lpstr>ＭＳ Ｐゴシック</vt:lpstr>
      <vt:lpstr>Arial</vt:lpstr>
      <vt:lpstr>Arial Black</vt:lpstr>
      <vt:lpstr>Calibri</vt:lpstr>
      <vt:lpstr>Georgia</vt:lpstr>
      <vt:lpstr>Times New Roman</vt:lpstr>
      <vt:lpstr>Wingdings</vt:lpstr>
      <vt:lpstr>Wingdings 2</vt:lpstr>
      <vt:lpstr>1_Городская</vt:lpstr>
      <vt:lpstr>think-cell Slide</vt:lpstr>
      <vt:lpstr>ОСНОВНІ ПОЛОЖЕННЯ ПРОЕКТУ ЗАКОНУ  «ПРО РИНОК ЕЛЕКТРИЧНОЇ ЕНЕРГІЇ УКРАЇНИ»</vt:lpstr>
      <vt:lpstr>Склад технічної робочої групи щодо розроблення Закону України “Про ринок електричної енергії України”</vt:lpstr>
      <vt:lpstr>СТРУКТУРА СЕГМЕНТІВ РИНКУ ЕЛЕКТРИЧНОЇ ЕНЕРГІЇ ТА ЇХ УЧАСНИКИ</vt:lpstr>
      <vt:lpstr>МОЖЛИВОСТІ РОБОТИ УЧАСНИКІВ НА РІЗНИХ СЕГМЕНТАХ РИНКУ</vt:lpstr>
      <vt:lpstr>Функціональна структура ринку двосторонні договорів</vt:lpstr>
      <vt:lpstr>Функціональна структура ринку «на добу наперед» та внутрішньодобового ринку</vt:lpstr>
      <vt:lpstr>Функціональна структура балансуючого ринку</vt:lpstr>
      <vt:lpstr>Презентація PowerPoint</vt:lpstr>
      <vt:lpstr>ЗМІНА СТРУКТУРИ РИНКУ ДИСТРИБУЦІЇ</vt:lpstr>
      <vt:lpstr>МЕХАНІЗМИ КОМПЕНСАЦІЇ «ЗЕЛЕНОГО» ТАРИФУ та КОМПЕНСАЦІЇ РОЗДРІБНОГО ТАРИФУ ВРАЗЛИВИМ СПОЖИВАЧАМ: Варіант 1</vt:lpstr>
      <vt:lpstr>МЕХАНІЗМИ КОМПЕНСАЦІЇ «ЗЕЛЕНОГО» ТАРИФУ та КОМПЕНСАЦІЇ РОЗДРІБНОГО ТАРИФУ ВРАЗЛИВИМ СПОЖИВАЧАМ: Варіант 2</vt:lpstr>
      <vt:lpstr>ВАРІАНТИ КОМПЕНСАЦІЇ ВИРОБНИКАМ З ВДЕ РІЗНИЦІ МІЖ «ЗЕЛЕНИМИ» ТАРИФАМИ ТА РИНКОВИМИ ЦІНАМИ</vt:lpstr>
      <vt:lpstr>СТРОКИ ВПРОВАДЖЕННЯ</vt:lpstr>
      <vt:lpstr>КЛЮЧОВІ ЗМІНИ В ПОРІВНЯННІ ІЗ ЗУ №663 «ПРО ЗАСАДИ ФУНКЦІОНУВАННЯ РИНКУ ЕЛЕКТРИЧНОЇ ЕНЕРГІЇ УКРАЇНИ»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Перспективы рынка электроэнергии Украины</dc:title>
  <dc:creator>Голос народа</dc:creator>
  <cp:lastModifiedBy>Tetiana Yakubovych</cp:lastModifiedBy>
  <cp:revision>460</cp:revision>
  <cp:lastPrinted>2013-04-03T11:10:26Z</cp:lastPrinted>
  <dcterms:created xsi:type="dcterms:W3CDTF">2012-05-13T09:52:51Z</dcterms:created>
  <dcterms:modified xsi:type="dcterms:W3CDTF">2015-07-07T16:12:55Z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0x010100D7C3799743BB6D4C82F1B01ED53B4651</vt:lpwstr>
  </property>
</Properties>
</file>